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253C5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01" autoAdjust="0"/>
  </p:normalViewPr>
  <p:slideViewPr>
    <p:cSldViewPr snapToGrid="0">
      <p:cViewPr>
        <p:scale>
          <a:sx n="73" d="100"/>
          <a:sy n="73" d="100"/>
        </p:scale>
        <p:origin x="1070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EC9D4-1CDE-4BAD-8353-B7A97527044C}" type="datetimeFigureOut">
              <a:rPr lang="ro-RO" smtClean="0"/>
              <a:t>10.05.2025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9F1BD-AB6C-4DFF-A464-397199EA4CE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0000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9F1BD-AB6C-4DFF-A464-397199EA4CE2}" type="slidenum">
              <a:rPr lang="ro-RO" smtClean="0"/>
              <a:t>9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591993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3590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42325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0992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5259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979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05700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0841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0965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1182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84352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2566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DEFAD-4D76-4C72-B9F3-BEF7132806CE}" type="datetimeFigureOut">
              <a:rPr lang="en-GB" smtClean="0"/>
              <a:t>10/05/2025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19A1E-EE05-45C7-814B-BEEAA8A6B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6515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mc:AlternateContent xmlns:mc="http://schemas.openxmlformats.org/markup-compatibility/2006">
    <mc:Choice xmlns:p15="http://schemas.microsoft.com/office/powerpoint/2012/main" Requires="p15">
      <p:transition spd="slow">
        <p15:prstTrans prst="curtains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227" y="-20637"/>
            <a:ext cx="12204228" cy="687863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19" name="Rectangle 18"/>
          <p:cNvSpPr/>
          <p:nvPr/>
        </p:nvSpPr>
        <p:spPr>
          <a:xfrm>
            <a:off x="-12227" y="-20638"/>
            <a:ext cx="12204226" cy="6878638"/>
          </a:xfrm>
          <a:prstGeom prst="rect">
            <a:avLst/>
          </a:prstGeom>
          <a:solidFill>
            <a:srgbClr val="000000">
              <a:alpha val="39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GB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839754" y="1254692"/>
            <a:ext cx="10515600" cy="2852737"/>
          </a:xfrm>
        </p:spPr>
        <p:txBody>
          <a:bodyPr/>
          <a:lstStyle/>
          <a:p>
            <a:pPr algn="ctr"/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Personalități culturale și artistice ale zonei </a:t>
            </a:r>
            <a:r>
              <a:rPr lang="it-IT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Salamanca,Spania</a:t>
            </a:r>
            <a:endParaRPr lang="en-GB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ubheading Semibold" pitchFamily="2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>
          <a:xfrm>
            <a:off x="9220976" y="4578350"/>
            <a:ext cx="5105400" cy="2078037"/>
          </a:xfrm>
        </p:spPr>
        <p:txBody>
          <a:bodyPr>
            <a:normAutofit lnSpcReduction="10000"/>
          </a:bodyPr>
          <a:lstStyle/>
          <a:p>
            <a:r>
              <a:rPr lang="en-GB" dirty="0" err="1" smtClean="0">
                <a:solidFill>
                  <a:schemeClr val="bg1"/>
                </a:solidFill>
                <a:latin typeface="Sitka Subheading Semibold" pitchFamily="2" charset="0"/>
              </a:rPr>
              <a:t>Grupa</a:t>
            </a:r>
            <a:r>
              <a:rPr lang="en-GB" dirty="0" smtClean="0">
                <a:solidFill>
                  <a:schemeClr val="bg1"/>
                </a:solidFill>
                <a:latin typeface="Sitka Subheading Semibold" pitchFamily="2" charset="0"/>
              </a:rPr>
              <a:t> 4:</a:t>
            </a:r>
          </a:p>
          <a:p>
            <a:r>
              <a:rPr lang="en-GB" dirty="0" smtClean="0">
                <a:solidFill>
                  <a:schemeClr val="bg1"/>
                </a:solidFill>
                <a:latin typeface="Sitka Subheading Semibold" pitchFamily="2" charset="0"/>
              </a:rPr>
              <a:t>Ivan Mara</a:t>
            </a:r>
            <a:br>
              <a:rPr lang="en-GB" dirty="0" smtClean="0">
                <a:solidFill>
                  <a:schemeClr val="bg1"/>
                </a:solidFill>
                <a:latin typeface="Sitka Subheading Semibold" pitchFamily="2" charset="0"/>
              </a:rPr>
            </a:br>
            <a:r>
              <a:rPr lang="en-GB" dirty="0" err="1" smtClean="0">
                <a:solidFill>
                  <a:schemeClr val="bg1"/>
                </a:solidFill>
                <a:latin typeface="Sitka Subheading Semibold" pitchFamily="2" charset="0"/>
              </a:rPr>
              <a:t>Iosif</a:t>
            </a:r>
            <a:r>
              <a:rPr lang="en-GB" dirty="0" smtClean="0">
                <a:solidFill>
                  <a:schemeClr val="bg1"/>
                </a:solidFill>
                <a:latin typeface="Sitka Subheading Semibold" pitchFamily="2" charset="0"/>
              </a:rPr>
              <a:t> Bianca</a:t>
            </a:r>
          </a:p>
          <a:p>
            <a:r>
              <a:rPr lang="en-GB" dirty="0" err="1" smtClean="0">
                <a:solidFill>
                  <a:schemeClr val="bg1"/>
                </a:solidFill>
                <a:latin typeface="Sitka Subheading Semibold" pitchFamily="2" charset="0"/>
              </a:rPr>
              <a:t>Sticlaru</a:t>
            </a:r>
            <a:r>
              <a:rPr lang="en-GB" dirty="0" smtClean="0">
                <a:solidFill>
                  <a:schemeClr val="bg1"/>
                </a:solidFill>
                <a:latin typeface="Sitka Subheading Semibold" pitchFamily="2" charset="0"/>
              </a:rPr>
              <a:t> Sarah</a:t>
            </a:r>
          </a:p>
          <a:p>
            <a:r>
              <a:rPr lang="en-GB" dirty="0" err="1" smtClean="0">
                <a:solidFill>
                  <a:schemeClr val="bg1"/>
                </a:solidFill>
                <a:latin typeface="Sitka Subheading Semibold" pitchFamily="2" charset="0"/>
              </a:rPr>
              <a:t>Vintilă</a:t>
            </a:r>
            <a:r>
              <a:rPr lang="en-GB" dirty="0" smtClean="0">
                <a:solidFill>
                  <a:schemeClr val="bg1"/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bg1"/>
                </a:solidFill>
                <a:latin typeface="Sitka Subheading Semibold" pitchFamily="2" charset="0"/>
              </a:rPr>
              <a:t>Cătălina</a:t>
            </a:r>
            <a:endParaRPr lang="en-GB" dirty="0">
              <a:solidFill>
                <a:schemeClr val="bg1"/>
              </a:solidFill>
              <a:latin typeface="Sitka Subheading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562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0">
              <a:schemeClr val="accent3">
                <a:lumMod val="89000"/>
              </a:schemeClr>
            </a:gs>
            <a:gs pos="37000">
              <a:schemeClr val="accent3">
                <a:lumMod val="75000"/>
              </a:schemeClr>
            </a:gs>
            <a:gs pos="78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566041" y="596845"/>
            <a:ext cx="9144000" cy="2479675"/>
          </a:xfrm>
        </p:spPr>
        <p:txBody>
          <a:bodyPr/>
          <a:lstStyle/>
          <a:p>
            <a:r>
              <a:rPr lang="en-GB" dirty="0" err="1" smtClean="0">
                <a:latin typeface="Sitka Subheading Semibold" pitchFamily="2" charset="0"/>
              </a:rPr>
              <a:t>Bibliografia</a:t>
            </a:r>
            <a:r>
              <a:rPr lang="en-GB" dirty="0">
                <a:latin typeface="Sitka Subheading Semibold" pitchFamily="2" charset="0"/>
              </a:rPr>
              <a:t>:</a:t>
            </a:r>
            <a:endParaRPr lang="ro-RO" dirty="0">
              <a:latin typeface="Sitka Subheading Semibold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5942" y="3328768"/>
            <a:ext cx="9144000" cy="3051011"/>
          </a:xfrm>
        </p:spPr>
        <p:txBody>
          <a:bodyPr>
            <a:normAutofit lnSpcReduction="10000"/>
          </a:bodyPr>
          <a:lstStyle/>
          <a:p>
            <a:r>
              <a:rPr lang="ro-RO" dirty="0" smtClean="0"/>
              <a:t>https://www.britannica.com/biography/Miguel-de-Unamuno</a:t>
            </a:r>
            <a:endParaRPr lang="en-GB" dirty="0" smtClean="0"/>
          </a:p>
          <a:p>
            <a:r>
              <a:rPr lang="ro-RO" dirty="0" smtClean="0"/>
              <a:t>https://www.mutualart.com/Artist/Maria-Cecilia-Martin-Iglesias/A0EB83C757C65918</a:t>
            </a:r>
            <a:endParaRPr lang="en-GB" dirty="0" smtClean="0"/>
          </a:p>
          <a:p>
            <a:r>
              <a:rPr lang="ro-RO" dirty="0" smtClean="0"/>
              <a:t>https://exploration.marinersmuseum.org/subject/francisco-coronado/</a:t>
            </a:r>
            <a:endParaRPr lang="en-GB" dirty="0" smtClean="0"/>
          </a:p>
          <a:p>
            <a:r>
              <a:rPr lang="ro-RO" dirty="0" smtClean="0"/>
              <a:t>https://humanitas.ro/autori/antonio-de-nebrija</a:t>
            </a:r>
            <a:r>
              <a:rPr lang="en-GB" dirty="0" smtClean="0"/>
              <a:t> h</a:t>
            </a:r>
            <a:r>
              <a:rPr lang="ro-RO" dirty="0" smtClean="0"/>
              <a:t>ttps://en.wikipedia.org/wiki/F</a:t>
            </a:r>
            <a:endParaRPr lang="en-GB" dirty="0" smtClean="0"/>
          </a:p>
          <a:p>
            <a:r>
              <a:rPr lang="ro-RO" dirty="0" smtClean="0"/>
              <a:t>https://en.wikipedia.org/wiki/Help:Linkrancisco_V%C3%A1zquez_de_Coronado</a:t>
            </a:r>
            <a:endParaRPr lang="ro-RO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068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639"/>
            <a:ext cx="12192000" cy="6863709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1975" y="457200"/>
            <a:ext cx="6228733" cy="361070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0206" y="720251"/>
            <a:ext cx="4066925" cy="3552563"/>
          </a:xfrm>
        </p:spPr>
        <p:txBody>
          <a:bodyPr>
            <a:noAutofit/>
          </a:bodyPr>
          <a:lstStyle/>
          <a:p>
            <a:r>
              <a:rPr lang="en-GB" sz="32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Isabel </a:t>
            </a:r>
            <a:r>
              <a:rPr lang="en-GB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Villar</a:t>
            </a:r>
            <a:r>
              <a:rPr lang="en-GB" sz="2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Ortiz de Urbina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este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o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artistă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care s-a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născut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în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Salamanca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pe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8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martie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1934.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Aceasta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este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recunoscută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datorită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tratării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femeilor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ca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subiect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principal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în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operele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sale,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reprezentând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viața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cotidiană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a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personajelor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creeate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sau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pe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acestea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în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peisaje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utopice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, cu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animale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sălbatice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.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Aceasta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s-a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rupt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de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tendințele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picturii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abstracte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ce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a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dominat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scena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artistică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a </a:t>
            </a:r>
            <a:r>
              <a:rPr lang="en-GB" sz="2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anilor</a:t>
            </a:r>
            <a:r>
              <a:rPr lang="en-GB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itka Subheading Semibold" pitchFamily="2" charset="0"/>
              </a:rPr>
              <a:t> 60'. </a:t>
            </a:r>
            <a:endParaRPr lang="en-GB" sz="2000" dirty="0">
              <a:solidFill>
                <a:schemeClr val="accent6">
                  <a:lumMod val="40000"/>
                  <a:lumOff val="60000"/>
                </a:schemeClr>
              </a:solidFill>
              <a:latin typeface="Sitka Subheading Semibold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9975" y="4272814"/>
            <a:ext cx="2127798" cy="2432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9354" y="4272814"/>
            <a:ext cx="2344615" cy="24065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8464" t="4315" r="7338" b="6116"/>
          <a:stretch/>
        </p:blipFill>
        <p:spPr>
          <a:xfrm>
            <a:off x="834123" y="4857750"/>
            <a:ext cx="3211019" cy="184784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  <p:sp>
        <p:nvSpPr>
          <p:cNvPr id="28" name="Round Same Side Corner Rectangle 27"/>
          <p:cNvSpPr/>
          <p:nvPr/>
        </p:nvSpPr>
        <p:spPr>
          <a:xfrm>
            <a:off x="740204" y="700606"/>
            <a:ext cx="3831795" cy="4019669"/>
          </a:xfrm>
          <a:prstGeom prst="round2Same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02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-20639"/>
            <a:ext cx="12204230" cy="6858000"/>
          </a:xfrm>
          <a:prstGeom prst="roundRect">
            <a:avLst>
              <a:gd name="adj" fmla="val 0"/>
            </a:avLst>
          </a:prstGeom>
          <a:solidFill>
            <a:schemeClr val="tx2">
              <a:lumMod val="40000"/>
              <a:lumOff val="60000"/>
              <a:alpha val="57647"/>
            </a:schemeClr>
          </a:solidFill>
          <a:ln/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35429" y="859000"/>
            <a:ext cx="6375303" cy="546299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83894" y="1341120"/>
            <a:ext cx="2577533" cy="18918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8114" y="806095"/>
            <a:ext cx="4945686" cy="5892362"/>
          </a:xfrm>
        </p:spPr>
        <p:txBody>
          <a:bodyPr>
            <a:normAutofit lnSpcReduction="10000"/>
          </a:bodyPr>
          <a:lstStyle/>
          <a:p>
            <a:r>
              <a:rPr lang="en-GB" sz="3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Maria Cecilia Martin Iglesias 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a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fost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o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artistă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din Salamanca,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născută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pe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18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noiembrie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1920.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Aceasta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a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acordat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atenție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picturilor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cu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oameni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și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portretelor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cu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țărani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,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fiind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recunoscută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și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datorită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peisajelor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castiliene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. Iglesias a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susținut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aproximativ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30 de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expoziții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individuale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și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a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ilustrat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15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cărți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,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postere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,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coperți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pentru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cărți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și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discuri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.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Aceasta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s-a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stins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pe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28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ianuarie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tka Subheading Semibold" pitchFamily="2" charset="0"/>
              </a:rPr>
              <a:t> 2020.</a:t>
            </a:r>
            <a:endParaRPr lang="en-GB" dirty="0">
              <a:solidFill>
                <a:schemeClr val="tx1">
                  <a:lumMod val="85000"/>
                  <a:lumOff val="15000"/>
                </a:schemeClr>
              </a:solidFill>
              <a:latin typeface="Sitka Subheading Semibold" pitchFamily="2" charset="0"/>
            </a:endParaRPr>
          </a:p>
        </p:txBody>
      </p:sp>
      <p:pic>
        <p:nvPicPr>
          <p:cNvPr id="1026" name="Picture 2" descr="maría cecilia martín - Compra venta en todocoleccion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" t="1167" r="4306" b="6560"/>
          <a:stretch/>
        </p:blipFill>
        <p:spPr bwMode="auto">
          <a:xfrm>
            <a:off x="3552671" y="2032270"/>
            <a:ext cx="2843214" cy="31164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70560" y="3953691"/>
            <a:ext cx="2577533" cy="2077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97" y="4211369"/>
            <a:ext cx="2133396" cy="18193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697" y="1584350"/>
            <a:ext cx="2133396" cy="16236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51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442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2191222" cy="6878637"/>
          </a:xfrm>
          <a:prstGeom prst="rect">
            <a:avLst/>
          </a:prstGeom>
          <a:solidFill>
            <a:schemeClr val="dk1">
              <a:alpha val="73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69122" y="670272"/>
            <a:ext cx="9169400" cy="60939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GB" sz="54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Miguel de Unamuno</a:t>
            </a:r>
            <a:r>
              <a:rPr lang="en-GB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s-a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născut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pe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29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septembrie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1864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și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a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fost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un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eseist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,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scriitor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, dramaturg,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filosof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și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profesor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de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Limba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Greacă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și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Clasice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,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ajungând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apoi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rector la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Universitatea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din Salamanca.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Cea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mai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importantă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lucrare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a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sa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de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filosofie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este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"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Sensul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Tragic al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Vieții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" (1912),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fiind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influențat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de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raționalism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și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pozitivism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,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dar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și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socialism, ca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idei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relevante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pentru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Spania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vremii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respective.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Cele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mai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cunoscute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nuvele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ale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lui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sunt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"Abel Sánchez: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Istoria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unei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Pasiuni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"(1917), o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explorare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modernă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a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poveștii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lui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Cain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și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Abel,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și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"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Aburi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"(1914).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Alte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opere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semnificative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sunt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"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Oglinda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morții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"(1913), "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Tulio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Montalbán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" (1920)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și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"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Mătușa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Tula"(1921).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Acesta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s-a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stins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pe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31 </a:t>
            </a:r>
            <a:r>
              <a:rPr lang="en-GB" sz="2800" b="1" dirty="0" err="1" smtClean="0">
                <a:ln/>
                <a:solidFill>
                  <a:srgbClr val="DFA1CD"/>
                </a:solidFill>
                <a:latin typeface="Sitka Subheading Semibold" pitchFamily="2" charset="0"/>
              </a:rPr>
              <a:t>decembrie</a:t>
            </a:r>
            <a:r>
              <a:rPr lang="en-GB" sz="2800" b="1" dirty="0" smtClean="0">
                <a:ln/>
                <a:solidFill>
                  <a:srgbClr val="DFA1CD"/>
                </a:solidFill>
                <a:latin typeface="Sitka Subheading Semibold" pitchFamily="2" charset="0"/>
              </a:rPr>
              <a:t> 1936.</a:t>
            </a:r>
            <a:endParaRPr lang="en-GB" sz="2800" b="1" dirty="0">
              <a:ln/>
              <a:solidFill>
                <a:srgbClr val="DFA1CD"/>
              </a:solidFill>
              <a:latin typeface="Sitka Subheading Semibold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  <p:sp>
        <p:nvSpPr>
          <p:cNvPr id="9" name="Half Frame 8"/>
          <p:cNvSpPr/>
          <p:nvPr/>
        </p:nvSpPr>
        <p:spPr>
          <a:xfrm rot="8139359">
            <a:off x="8101369" y="885751"/>
            <a:ext cx="3075862" cy="3280033"/>
          </a:xfrm>
          <a:prstGeom prst="halfFrame">
            <a:avLst/>
          </a:prstGeom>
          <a:solidFill>
            <a:schemeClr val="accent4">
              <a:lumMod val="75000"/>
              <a:alpha val="6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Diagonal Stripe 9"/>
          <p:cNvSpPr/>
          <p:nvPr/>
        </p:nvSpPr>
        <p:spPr>
          <a:xfrm>
            <a:off x="9720598" y="4140200"/>
            <a:ext cx="2082800" cy="2044699"/>
          </a:xfrm>
          <a:prstGeom prst="diagStripe">
            <a:avLst>
              <a:gd name="adj" fmla="val 60954"/>
            </a:avLst>
          </a:prstGeom>
          <a:solidFill>
            <a:srgbClr val="993366">
              <a:alpha val="61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34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2546" y="2497139"/>
            <a:ext cx="4360333" cy="4381500"/>
          </a:xfrm>
          <a:prstGeom prst="rect">
            <a:avLst/>
          </a:prstGeom>
          <a:solidFill>
            <a:schemeClr val="dk1">
              <a:alpha val="5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532" y="-20639"/>
            <a:ext cx="7247467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4360333" cy="456088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GB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Francisco </a:t>
            </a:r>
            <a:r>
              <a:rPr lang="en-GB" sz="39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Vásquez</a:t>
            </a:r>
            <a:r>
              <a:rPr lang="en-GB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de Coronado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fost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un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explorator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și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conquistador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spaniol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,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cunoscut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pentru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expediția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sa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în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America de Nord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în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căutarea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legendarelor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„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Șapte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Orașe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de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Aur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” (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Cíbola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),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între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anii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1540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și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1542.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Deși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nu a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găsit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aurul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promis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de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legende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, Coronado a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fost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unul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dintre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primii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europeni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care au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explorat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părți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vaste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ale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sud-vestului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actual al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Statelor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Unite.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tka Subheading Semibold" pitchFamily="2" charset="0"/>
            </a:endParaRPr>
          </a:p>
        </p:txBody>
      </p:sp>
      <p:pic>
        <p:nvPicPr>
          <p:cNvPr id="3074" name="Picture 2" descr="Francisco Vasquez de Coronado — MayaIncaAztec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67" y="0"/>
            <a:ext cx="3758259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944532" y="5262561"/>
            <a:ext cx="6929967" cy="15748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072239" y="5185506"/>
            <a:ext cx="66752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err="1" smtClean="0">
                <a:latin typeface="Sitka Subheading Semibold" pitchFamily="2" charset="0"/>
              </a:rPr>
              <a:t>Expediția</a:t>
            </a:r>
            <a:r>
              <a:rPr lang="en-GB" sz="2000" dirty="0" smtClean="0">
                <a:latin typeface="Sitka Subheading Semibold" pitchFamily="2" charset="0"/>
              </a:rPr>
              <a:t> a </a:t>
            </a:r>
            <a:r>
              <a:rPr lang="en-GB" sz="2000" dirty="0" err="1" smtClean="0">
                <a:latin typeface="Sitka Subheading Semibold" pitchFamily="2" charset="0"/>
              </a:rPr>
              <a:t>fost</a:t>
            </a:r>
            <a:r>
              <a:rPr lang="en-GB" sz="2000" dirty="0" smtClean="0">
                <a:latin typeface="Sitka Subheading Semibold" pitchFamily="2" charset="0"/>
              </a:rPr>
              <a:t> un </a:t>
            </a:r>
            <a:r>
              <a:rPr lang="en-GB" sz="2000" dirty="0" err="1" smtClean="0">
                <a:latin typeface="Sitka Subheading Semibold" pitchFamily="2" charset="0"/>
              </a:rPr>
              <a:t>eșec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financiar</a:t>
            </a:r>
            <a:r>
              <a:rPr lang="en-GB" sz="2000" dirty="0" smtClean="0">
                <a:latin typeface="Sitka Subheading Semibold" pitchFamily="2" charset="0"/>
              </a:rPr>
              <a:t>, </a:t>
            </a:r>
            <a:r>
              <a:rPr lang="en-GB" sz="2000" dirty="0" err="1" smtClean="0">
                <a:latin typeface="Sitka Subheading Semibold" pitchFamily="2" charset="0"/>
              </a:rPr>
              <a:t>deoarece</a:t>
            </a:r>
            <a:r>
              <a:rPr lang="en-GB" sz="2000" dirty="0" smtClean="0">
                <a:latin typeface="Sitka Subheading Semibold" pitchFamily="2" charset="0"/>
              </a:rPr>
              <a:t> nu a </a:t>
            </a:r>
            <a:r>
              <a:rPr lang="en-GB" sz="2000" dirty="0" err="1" smtClean="0">
                <a:latin typeface="Sitka Subheading Semibold" pitchFamily="2" charset="0"/>
              </a:rPr>
              <a:t>găsit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bogățiile</a:t>
            </a:r>
            <a:r>
              <a:rPr lang="en-GB" sz="2000" dirty="0" smtClean="0">
                <a:latin typeface="Sitka Subheading Semibold" pitchFamily="2" charset="0"/>
              </a:rPr>
              <a:t> promise, </a:t>
            </a:r>
            <a:r>
              <a:rPr lang="en-GB" sz="2000" dirty="0" err="1" smtClean="0">
                <a:latin typeface="Sitka Subheading Semibold" pitchFamily="2" charset="0"/>
              </a:rPr>
              <a:t>dar</a:t>
            </a:r>
            <a:r>
              <a:rPr lang="en-GB" sz="2000" dirty="0" smtClean="0">
                <a:latin typeface="Sitka Subheading Semibold" pitchFamily="2" charset="0"/>
              </a:rPr>
              <a:t> a </a:t>
            </a:r>
            <a:r>
              <a:rPr lang="en-GB" sz="2000" dirty="0" err="1" smtClean="0">
                <a:latin typeface="Sitka Subheading Semibold" pitchFamily="2" charset="0"/>
              </a:rPr>
              <a:t>avut</a:t>
            </a:r>
            <a:r>
              <a:rPr lang="en-GB" sz="2000" dirty="0" smtClean="0">
                <a:latin typeface="Sitka Subheading Semibold" pitchFamily="2" charset="0"/>
              </a:rPr>
              <a:t> un impact major </a:t>
            </a:r>
            <a:r>
              <a:rPr lang="en-GB" sz="2000" dirty="0" err="1" smtClean="0">
                <a:latin typeface="Sitka Subheading Semibold" pitchFamily="2" charset="0"/>
              </a:rPr>
              <a:t>în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cartografierea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și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înțelegerea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teritoriilor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nord-americane</a:t>
            </a:r>
            <a:r>
              <a:rPr lang="en-GB" sz="2000" dirty="0" smtClean="0">
                <a:latin typeface="Sitka Subheading Semibold" pitchFamily="2" charset="0"/>
              </a:rPr>
              <a:t>. A </a:t>
            </a:r>
            <a:r>
              <a:rPr lang="en-GB" sz="2000" dirty="0" err="1" smtClean="0">
                <a:latin typeface="Sitka Subheading Semibold" pitchFamily="2" charset="0"/>
              </a:rPr>
              <a:t>intrat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în</a:t>
            </a:r>
            <a:r>
              <a:rPr lang="en-GB" sz="2000" dirty="0" smtClean="0">
                <a:latin typeface="Sitka Subheading Semibold" pitchFamily="2" charset="0"/>
              </a:rPr>
              <a:t> contact cu </a:t>
            </a:r>
            <a:r>
              <a:rPr lang="en-GB" sz="2000" dirty="0" err="1" smtClean="0">
                <a:latin typeface="Sitka Subheading Semibold" pitchFamily="2" charset="0"/>
              </a:rPr>
              <a:t>numeroase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triburi</a:t>
            </a:r>
            <a:r>
              <a:rPr lang="en-GB" sz="2000" dirty="0" smtClean="0">
                <a:latin typeface="Sitka Subheading Semibold" pitchFamily="2" charset="0"/>
              </a:rPr>
              <a:t> indigene, </a:t>
            </a:r>
            <a:r>
              <a:rPr lang="en-GB" sz="2000" dirty="0" err="1" smtClean="0">
                <a:latin typeface="Sitka Subheading Semibold" pitchFamily="2" charset="0"/>
              </a:rPr>
              <a:t>uneori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pașnic</a:t>
            </a:r>
            <a:r>
              <a:rPr lang="en-GB" sz="2000" dirty="0" smtClean="0">
                <a:latin typeface="Sitka Subheading Semibold" pitchFamily="2" charset="0"/>
              </a:rPr>
              <a:t>, </a:t>
            </a:r>
            <a:r>
              <a:rPr lang="en-GB" sz="2000" dirty="0" err="1" smtClean="0">
                <a:latin typeface="Sitka Subheading Semibold" pitchFamily="2" charset="0"/>
              </a:rPr>
              <a:t>alteori</a:t>
            </a:r>
            <a:r>
              <a:rPr lang="en-GB" sz="2000" dirty="0" smtClean="0">
                <a:latin typeface="Sitka Subheading Semibold" pitchFamily="2" charset="0"/>
              </a:rPr>
              <a:t> violent.</a:t>
            </a:r>
            <a:endParaRPr lang="en-GB" sz="2000" dirty="0">
              <a:latin typeface="Sitka Subheading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41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3976576" y="3571838"/>
            <a:ext cx="3211033" cy="2753833"/>
          </a:xfrm>
          <a:prstGeom prst="ellipse">
            <a:avLst/>
          </a:prstGeom>
          <a:solidFill>
            <a:schemeClr val="bg1">
              <a:lumMod val="75000"/>
              <a:alpha val="96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9" name="Snip Diagonal Corner Rectangle 8"/>
          <p:cNvSpPr/>
          <p:nvPr/>
        </p:nvSpPr>
        <p:spPr>
          <a:xfrm>
            <a:off x="0" y="783771"/>
            <a:ext cx="8654902" cy="6074229"/>
          </a:xfrm>
          <a:prstGeom prst="snip2DiagRect">
            <a:avLst/>
          </a:prstGeom>
          <a:solidFill>
            <a:schemeClr val="dk1">
              <a:alpha val="48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7779" y="987425"/>
            <a:ext cx="4661958" cy="4402668"/>
          </a:xfrm>
        </p:spPr>
        <p:txBody>
          <a:bodyPr>
            <a:noAutofit/>
          </a:bodyPr>
          <a:lstStyle/>
          <a:p>
            <a:r>
              <a:rPr lang="en-GB" sz="2800" dirty="0" smtClean="0">
                <a:latin typeface="Sitka Subheading Semibold" pitchFamily="2" charset="0"/>
              </a:rPr>
              <a:t>Antonio de </a:t>
            </a:r>
            <a:r>
              <a:rPr lang="en-GB" sz="2800" dirty="0" err="1" smtClean="0">
                <a:latin typeface="Sitka Subheading Semibold" pitchFamily="2" charset="0"/>
              </a:rPr>
              <a:t>Nebrija</a:t>
            </a:r>
            <a:r>
              <a:rPr lang="en-GB" sz="2800" dirty="0" smtClean="0">
                <a:latin typeface="Sitka Subheading Semibold" pitchFamily="2" charset="0"/>
              </a:rPr>
              <a:t> </a:t>
            </a:r>
            <a:r>
              <a:rPr lang="en-GB" sz="2000" dirty="0" smtClean="0">
                <a:latin typeface="Sitka Subheading Semibold" pitchFamily="2" charset="0"/>
              </a:rPr>
              <a:t>a </a:t>
            </a:r>
            <a:r>
              <a:rPr lang="en-GB" sz="2000" dirty="0" err="1" smtClean="0">
                <a:latin typeface="Sitka Subheading Semibold" pitchFamily="2" charset="0"/>
              </a:rPr>
              <a:t>fost</a:t>
            </a:r>
            <a:r>
              <a:rPr lang="en-GB" sz="2000" dirty="0" smtClean="0">
                <a:latin typeface="Sitka Subheading Semibold" pitchFamily="2" charset="0"/>
              </a:rPr>
              <a:t> un savant </a:t>
            </a:r>
            <a:r>
              <a:rPr lang="en-GB" sz="2000" dirty="0" err="1" smtClean="0">
                <a:latin typeface="Sitka Subheading Semibold" pitchFamily="2" charset="0"/>
              </a:rPr>
              <a:t>umanist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spaniol</a:t>
            </a:r>
            <a:r>
              <a:rPr lang="en-GB" sz="2000" dirty="0" smtClean="0">
                <a:latin typeface="Sitka Subheading Semibold" pitchFamily="2" charset="0"/>
              </a:rPr>
              <a:t>, </a:t>
            </a:r>
            <a:r>
              <a:rPr lang="en-GB" sz="2000" dirty="0" err="1" smtClean="0">
                <a:latin typeface="Sitka Subheading Semibold" pitchFamily="2" charset="0"/>
              </a:rPr>
              <a:t>lingvist</a:t>
            </a:r>
            <a:r>
              <a:rPr lang="en-GB" sz="2000" dirty="0" smtClean="0">
                <a:latin typeface="Sitka Subheading Semibold" pitchFamily="2" charset="0"/>
              </a:rPr>
              <a:t>, </a:t>
            </a:r>
            <a:r>
              <a:rPr lang="en-GB" sz="2000" dirty="0" err="1" smtClean="0">
                <a:latin typeface="Sitka Subheading Semibold" pitchFamily="2" charset="0"/>
              </a:rPr>
              <a:t>gramatician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și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autor</a:t>
            </a:r>
            <a:r>
              <a:rPr lang="en-GB" sz="2000" dirty="0" smtClean="0">
                <a:latin typeface="Sitka Subheading Semibold" pitchFamily="2" charset="0"/>
              </a:rPr>
              <a:t> al </a:t>
            </a:r>
            <a:r>
              <a:rPr lang="en-GB" sz="2000" dirty="0" err="1" smtClean="0">
                <a:latin typeface="Sitka Subheading Semibold" pitchFamily="2" charset="0"/>
              </a:rPr>
              <a:t>primei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gramatici</a:t>
            </a:r>
            <a:r>
              <a:rPr lang="en-GB" sz="2000" dirty="0" smtClean="0">
                <a:latin typeface="Sitka Subheading Semibold" pitchFamily="2" charset="0"/>
              </a:rPr>
              <a:t> a </a:t>
            </a:r>
            <a:r>
              <a:rPr lang="en-GB" sz="2000" dirty="0" err="1" smtClean="0">
                <a:latin typeface="Sitka Subheading Semibold" pitchFamily="2" charset="0"/>
              </a:rPr>
              <a:t>unei</a:t>
            </a:r>
            <a:r>
              <a:rPr lang="en-GB" sz="2000" dirty="0" smtClean="0">
                <a:latin typeface="Sitka Subheading Semibold" pitchFamily="2" charset="0"/>
              </a:rPr>
              <a:t> limbi </a:t>
            </a:r>
            <a:r>
              <a:rPr lang="en-GB" sz="2000" dirty="0" err="1" smtClean="0">
                <a:latin typeface="Sitka Subheading Semibold" pitchFamily="2" charset="0"/>
              </a:rPr>
              <a:t>europene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moderne</a:t>
            </a:r>
            <a:r>
              <a:rPr lang="en-GB" sz="2000" dirty="0" smtClean="0">
                <a:latin typeface="Sitka Subheading Semibold" pitchFamily="2" charset="0"/>
              </a:rPr>
              <a:t> ,"</a:t>
            </a:r>
            <a:r>
              <a:rPr lang="en-GB" sz="2000" dirty="0" err="1" smtClean="0">
                <a:latin typeface="Sitka Subheading Semibold" pitchFamily="2" charset="0"/>
              </a:rPr>
              <a:t>Gramática</a:t>
            </a:r>
            <a:r>
              <a:rPr lang="en-GB" sz="2000" dirty="0" smtClean="0">
                <a:latin typeface="Sitka Subheading Semibold" pitchFamily="2" charset="0"/>
              </a:rPr>
              <a:t> de la </a:t>
            </a:r>
            <a:r>
              <a:rPr lang="en-GB" sz="2000" dirty="0" err="1" smtClean="0">
                <a:latin typeface="Sitka Subheading Semibold" pitchFamily="2" charset="0"/>
              </a:rPr>
              <a:t>lengua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castellana</a:t>
            </a:r>
            <a:r>
              <a:rPr lang="en-GB" sz="2000" dirty="0" smtClean="0">
                <a:latin typeface="Sitka Subheading Semibold" pitchFamily="2" charset="0"/>
              </a:rPr>
              <a:t>", </a:t>
            </a:r>
            <a:r>
              <a:rPr lang="en-GB" sz="2000" dirty="0" err="1" smtClean="0">
                <a:latin typeface="Sitka Subheading Semibold" pitchFamily="2" charset="0"/>
              </a:rPr>
              <a:t>publicată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în</a:t>
            </a:r>
            <a:r>
              <a:rPr lang="en-GB" sz="2000" dirty="0" smtClean="0">
                <a:latin typeface="Sitka Subheading Semibold" pitchFamily="2" charset="0"/>
              </a:rPr>
              <a:t> 1492, </a:t>
            </a:r>
            <a:r>
              <a:rPr lang="en-GB" sz="2000" dirty="0" err="1" smtClean="0">
                <a:latin typeface="Sitka Subheading Semibold" pitchFamily="2" charset="0"/>
              </a:rPr>
              <a:t>considerata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piatra</a:t>
            </a:r>
            <a:r>
              <a:rPr lang="en-GB" sz="2000" dirty="0" smtClean="0">
                <a:latin typeface="Sitka Subheading Semibold" pitchFamily="2" charset="0"/>
              </a:rPr>
              <a:t> de </a:t>
            </a:r>
            <a:r>
              <a:rPr lang="en-GB" sz="2000" dirty="0" err="1" smtClean="0">
                <a:latin typeface="Sitka Subheading Semibold" pitchFamily="2" charset="0"/>
              </a:rPr>
              <a:t>temelie</a:t>
            </a:r>
            <a:r>
              <a:rPr lang="en-GB" sz="2000" dirty="0" smtClean="0">
                <a:latin typeface="Sitka Subheading Semibold" pitchFamily="2" charset="0"/>
              </a:rPr>
              <a:t> a </a:t>
            </a:r>
            <a:r>
              <a:rPr lang="en-GB" sz="2000" dirty="0" err="1" smtClean="0">
                <a:latin typeface="Sitka Subheading Semibold" pitchFamily="2" charset="0"/>
              </a:rPr>
              <a:t>limbii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spaniole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moderne</a:t>
            </a:r>
            <a:r>
              <a:rPr lang="en-GB" sz="2000" dirty="0" smtClean="0">
                <a:latin typeface="Sitka Subheading Semibold" pitchFamily="2" charset="0"/>
              </a:rPr>
              <a:t>. </a:t>
            </a:r>
            <a:r>
              <a:rPr lang="en-GB" sz="2000" dirty="0" err="1" smtClean="0">
                <a:latin typeface="Sitka Subheading Semibold" pitchFamily="2" charset="0"/>
              </a:rPr>
              <a:t>Nebrija</a:t>
            </a:r>
            <a:r>
              <a:rPr lang="en-GB" sz="2000" dirty="0" smtClean="0">
                <a:latin typeface="Sitka Subheading Semibold" pitchFamily="2" charset="0"/>
              </a:rPr>
              <a:t> a </a:t>
            </a:r>
            <a:r>
              <a:rPr lang="en-GB" sz="2000" dirty="0" err="1" smtClean="0">
                <a:latin typeface="Sitka Subheading Semibold" pitchFamily="2" charset="0"/>
              </a:rPr>
              <a:t>dedicat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această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gramatică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reginei</a:t>
            </a:r>
            <a:r>
              <a:rPr lang="en-GB" sz="2000" dirty="0" smtClean="0">
                <a:latin typeface="Sitka Subheading Semibold" pitchFamily="2" charset="0"/>
              </a:rPr>
              <a:t> Isabella I a </a:t>
            </a:r>
            <a:r>
              <a:rPr lang="en-GB" sz="2000" dirty="0" err="1" smtClean="0">
                <a:latin typeface="Sitka Subheading Semibold" pitchFamily="2" charset="0"/>
              </a:rPr>
              <a:t>Castiliei</a:t>
            </a:r>
            <a:r>
              <a:rPr lang="en-GB" sz="2000" dirty="0" smtClean="0">
                <a:latin typeface="Sitka Subheading Semibold" pitchFamily="2" charset="0"/>
              </a:rPr>
              <a:t>, </a:t>
            </a:r>
            <a:r>
              <a:rPr lang="en-GB" sz="2000" dirty="0" err="1" smtClean="0">
                <a:latin typeface="Sitka Subheading Semibold" pitchFamily="2" charset="0"/>
              </a:rPr>
              <a:t>susținând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că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limba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este</a:t>
            </a:r>
            <a:r>
              <a:rPr lang="en-GB" sz="2000" dirty="0" smtClean="0">
                <a:latin typeface="Sitka Subheading Semibold" pitchFamily="2" charset="0"/>
              </a:rPr>
              <a:t> un instrument </a:t>
            </a:r>
            <a:r>
              <a:rPr lang="en-GB" sz="2000" dirty="0" err="1" smtClean="0">
                <a:latin typeface="Sitka Subheading Semibold" pitchFamily="2" charset="0"/>
              </a:rPr>
              <a:t>esențial</a:t>
            </a:r>
            <a:r>
              <a:rPr lang="en-GB" sz="2000" dirty="0" smtClean="0">
                <a:latin typeface="Sitka Subheading Semibold" pitchFamily="2" charset="0"/>
              </a:rPr>
              <a:t> al </a:t>
            </a:r>
            <a:r>
              <a:rPr lang="en-GB" sz="2000" dirty="0" err="1" smtClean="0">
                <a:latin typeface="Sitka Subheading Semibold" pitchFamily="2" charset="0"/>
              </a:rPr>
              <a:t>imperiului.A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predat</a:t>
            </a:r>
            <a:r>
              <a:rPr lang="en-GB" sz="2000" dirty="0" smtClean="0">
                <a:latin typeface="Sitka Subheading Semibold" pitchFamily="2" charset="0"/>
              </a:rPr>
              <a:t> la </a:t>
            </a:r>
            <a:r>
              <a:rPr lang="en-GB" sz="2000" dirty="0" err="1" smtClean="0">
                <a:latin typeface="Sitka Subheading Semibold" pitchFamily="2" charset="0"/>
              </a:rPr>
              <a:t>Universitatea</a:t>
            </a:r>
            <a:r>
              <a:rPr lang="en-GB" sz="2000" dirty="0" smtClean="0">
                <a:latin typeface="Sitka Subheading Semibold" pitchFamily="2" charset="0"/>
              </a:rPr>
              <a:t> din Salamanca, </a:t>
            </a:r>
            <a:r>
              <a:rPr lang="en-GB" sz="2000" dirty="0" err="1" smtClean="0">
                <a:latin typeface="Sitka Subheading Semibold" pitchFamily="2" charset="0"/>
              </a:rPr>
              <a:t>fiind</a:t>
            </a:r>
            <a:r>
              <a:rPr lang="en-GB" sz="2000" dirty="0" smtClean="0">
                <a:latin typeface="Sitka Subheading Semibold" pitchFamily="2" charset="0"/>
              </a:rPr>
              <a:t> un model </a:t>
            </a:r>
            <a:r>
              <a:rPr lang="en-GB" sz="2000" dirty="0" err="1" smtClean="0">
                <a:latin typeface="Sitka Subheading Semibold" pitchFamily="2" charset="0"/>
              </a:rPr>
              <a:t>pentru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mulți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dintre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absolvenții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studiilor</a:t>
            </a:r>
            <a:r>
              <a:rPr lang="en-GB" sz="2000" dirty="0" smtClean="0">
                <a:latin typeface="Sitka Subheading Semibold" pitchFamily="2" charset="0"/>
              </a:rPr>
              <a:t>. </a:t>
            </a:r>
            <a:r>
              <a:rPr lang="en-GB" sz="2000" dirty="0" err="1" smtClean="0">
                <a:latin typeface="Sitka Subheading Semibold" pitchFamily="2" charset="0"/>
              </a:rPr>
              <a:t>Considerat</a:t>
            </a:r>
            <a:r>
              <a:rPr lang="en-GB" sz="2000" dirty="0" smtClean="0">
                <a:latin typeface="Sitka Subheading Semibold" pitchFamily="2" charset="0"/>
              </a:rPr>
              <a:t> “</a:t>
            </a:r>
            <a:r>
              <a:rPr lang="en-GB" sz="2000" dirty="0" err="1" smtClean="0">
                <a:latin typeface="Sitka Subheading Semibold" pitchFamily="2" charset="0"/>
              </a:rPr>
              <a:t>parintele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limbii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spaniole</a:t>
            </a:r>
            <a:r>
              <a:rPr lang="en-GB" sz="2000" dirty="0" smtClean="0">
                <a:latin typeface="Sitka Subheading Semibold" pitchFamily="2" charset="0"/>
              </a:rPr>
              <a:t>”, </a:t>
            </a:r>
            <a:r>
              <a:rPr lang="en-GB" sz="2000" dirty="0" err="1" smtClean="0">
                <a:latin typeface="Sitka Subheading Semibold" pitchFamily="2" charset="0"/>
              </a:rPr>
              <a:t>Nebrija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rămâne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una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dintre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cele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mai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remarcabile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personalități</a:t>
            </a:r>
            <a:r>
              <a:rPr lang="en-GB" sz="2000" dirty="0" smtClean="0">
                <a:latin typeface="Sitka Subheading Semibold" pitchFamily="2" charset="0"/>
              </a:rPr>
              <a:t> ale </a:t>
            </a:r>
            <a:r>
              <a:rPr lang="en-GB" sz="2000" dirty="0" err="1" smtClean="0">
                <a:latin typeface="Sitka Subheading Semibold" pitchFamily="2" charset="0"/>
              </a:rPr>
              <a:t>orașului</a:t>
            </a:r>
            <a:r>
              <a:rPr lang="en-GB" sz="2000" dirty="0" smtClean="0">
                <a:latin typeface="Sitka Subheading Semibold" pitchFamily="2" charset="0"/>
              </a:rPr>
              <a:t> Salamanca, </a:t>
            </a:r>
            <a:r>
              <a:rPr lang="en-GB" sz="2000" dirty="0" err="1" smtClean="0">
                <a:latin typeface="Sitka Subheading Semibold" pitchFamily="2" charset="0"/>
              </a:rPr>
              <a:t>aducând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contribuții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considerabile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culturii</a:t>
            </a:r>
            <a:r>
              <a:rPr lang="en-GB" sz="2000" dirty="0" smtClean="0">
                <a:latin typeface="Sitka Subheading Semibold" pitchFamily="2" charset="0"/>
              </a:rPr>
              <a:t> </a:t>
            </a:r>
            <a:r>
              <a:rPr lang="en-GB" sz="2000" dirty="0" err="1" smtClean="0">
                <a:latin typeface="Sitka Subheading Semibold" pitchFamily="2" charset="0"/>
              </a:rPr>
              <a:t>Spaniei</a:t>
            </a:r>
            <a:r>
              <a:rPr lang="en-GB" sz="2000" dirty="0" smtClean="0">
                <a:latin typeface="Sitka Subheading Semibold" pitchFamily="2" charset="0"/>
              </a:rPr>
              <a:t>.</a:t>
            </a:r>
            <a:endParaRPr lang="en-GB" sz="2000" dirty="0">
              <a:latin typeface="Sitka Subheading Semibold" pitchFamily="2" charset="0"/>
            </a:endParaRP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0520" b="10520"/>
          <a:stretch>
            <a:fillRect/>
          </a:stretch>
        </p:blipFill>
        <p:spPr>
          <a:xfrm>
            <a:off x="5193818" y="980238"/>
            <a:ext cx="6555159" cy="51760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05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46699"/>
          <a:stretch/>
        </p:blipFill>
        <p:spPr>
          <a:xfrm>
            <a:off x="0" y="-3069"/>
            <a:ext cx="12174071" cy="686106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6646" y="1280848"/>
            <a:ext cx="4805916" cy="5433237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GB" sz="20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Fernando</a:t>
            </a:r>
            <a:r>
              <a:rPr lang="en-GB" sz="20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de Rojas 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a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fost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un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autor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și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dramaturg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spaniol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,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cunoscut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pentru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singura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sa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operă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supraviețuitoare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,, La Celestina,,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publicată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pentru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prima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dată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în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1499. Este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considerată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în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mod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diferit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„ultima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operă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Evului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Mediu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spaniol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sau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prima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operă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Renașterii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spaniole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”. Rojas a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scris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La Celestina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pe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când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era </a:t>
            </a:r>
            <a:r>
              <a:rPr lang="en-GB" sz="8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încă</a:t>
            </a:r>
            <a:r>
              <a:rPr lang="en-GB" sz="8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student.</a:t>
            </a:r>
          </a:p>
          <a:p>
            <a:endParaRPr lang="en-GB" dirty="0"/>
          </a:p>
        </p:txBody>
      </p:sp>
      <p:sp>
        <p:nvSpPr>
          <p:cNvPr id="5" name="Bevel 4"/>
          <p:cNvSpPr/>
          <p:nvPr/>
        </p:nvSpPr>
        <p:spPr>
          <a:xfrm>
            <a:off x="446567" y="563526"/>
            <a:ext cx="5645889" cy="6060558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6297" r="25433"/>
          <a:stretch/>
        </p:blipFill>
        <p:spPr>
          <a:xfrm>
            <a:off x="1743739" y="1280848"/>
            <a:ext cx="3650785" cy="4051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90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78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399394" y="483476"/>
            <a:ext cx="4056993" cy="6201104"/>
          </a:xfrm>
          <a:prstGeom prst="ellipse">
            <a:avLst/>
          </a:prstGeom>
          <a:solidFill>
            <a:schemeClr val="dk1">
              <a:alpha val="1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3706" y="693683"/>
            <a:ext cx="4568155" cy="5675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33241" y="1460939"/>
            <a:ext cx="4897821" cy="4750675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en-GB" sz="4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8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Francisco</a:t>
            </a:r>
            <a:r>
              <a:rPr lang="en-GB" sz="8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de Vitoria 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(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aprox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. 1483–1546) –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Teolog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și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filosof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dominican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,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fondator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al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Școlii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de la Salamanca. A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avut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o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influență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majoră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asupra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dreptului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internațional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și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eticii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în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relațiile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dintre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națiuni,cunoscut</a:t>
            </a:r>
            <a:r>
              <a:rPr lang="en-GB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mai</a:t>
            </a:r>
            <a:r>
              <a:rPr lang="en-GB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ales </a:t>
            </a:r>
            <a:r>
              <a:rPr lang="en-GB" sz="6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pentru</a:t>
            </a:r>
            <a:r>
              <a:rPr lang="en-GB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contribuțiile</a:t>
            </a:r>
            <a:r>
              <a:rPr lang="en-GB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sale </a:t>
            </a:r>
            <a:r>
              <a:rPr lang="en-GB" sz="6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în</a:t>
            </a:r>
            <a:r>
              <a:rPr lang="en-GB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teoria</a:t>
            </a:r>
            <a:r>
              <a:rPr lang="en-GB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6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dreptului</a:t>
            </a:r>
            <a:r>
              <a:rPr lang="en-GB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.</a:t>
            </a:r>
          </a:p>
          <a:p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61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  <a:noFill/>
          <a:effectLst/>
        </p:spPr>
      </p:pic>
      <p:sp>
        <p:nvSpPr>
          <p:cNvPr id="8" name="L-Shape 7"/>
          <p:cNvSpPr/>
          <p:nvPr/>
        </p:nvSpPr>
        <p:spPr>
          <a:xfrm>
            <a:off x="724000" y="1246203"/>
            <a:ext cx="6096000" cy="4939862"/>
          </a:xfrm>
          <a:prstGeom prst="corner">
            <a:avLst>
              <a:gd name="adj1" fmla="val 50000"/>
              <a:gd name="adj2" fmla="val 123404"/>
            </a:avLst>
          </a:prstGeom>
          <a:solidFill>
            <a:schemeClr val="dk1">
              <a:alpha val="47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o-RO"/>
          </a:p>
        </p:txBody>
      </p:sp>
      <p:sp>
        <p:nvSpPr>
          <p:cNvPr id="10" name="4-Point Star 9"/>
          <p:cNvSpPr/>
          <p:nvPr/>
        </p:nvSpPr>
        <p:spPr>
          <a:xfrm rot="18671653">
            <a:off x="4959291" y="-337687"/>
            <a:ext cx="5570482" cy="4815053"/>
          </a:xfrm>
          <a:prstGeom prst="star4">
            <a:avLst/>
          </a:prstGeom>
          <a:solidFill>
            <a:schemeClr val="accent1">
              <a:lumMod val="60000"/>
              <a:lumOff val="40000"/>
              <a:alpha val="34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6291" y="1605930"/>
            <a:ext cx="5613564" cy="2987566"/>
          </a:xfrm>
        </p:spPr>
        <p:txBody>
          <a:bodyPr>
            <a:no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Fray Luis de León 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(1527–1591) – Poet,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teolog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și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umanist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din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perioada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Renașterii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.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Profesor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la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Universitatea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din Salamanca,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este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cunoscut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pentru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poeziile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sale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religioase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și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traduceri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din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limba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ebraică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și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latină</a:t>
            </a:r>
            <a:r>
              <a:rPr lang="en-GB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.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 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Lirica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sa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are ca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teme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: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natura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iubirea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prietenia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liniștea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vieții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rurale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și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are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unele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accente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 </a:t>
            </a:r>
            <a:r>
              <a:rPr lang="en-GB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horatiene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 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sau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patriotice</a:t>
            </a:r>
            <a:r>
              <a: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Subheading Semibold" pitchFamily="2" charset="0"/>
              </a:rPr>
              <a:t>.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461306" y="237181"/>
            <a:ext cx="4255758" cy="6383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229" y="-20639"/>
            <a:ext cx="1672045" cy="5971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55354" y="-20637"/>
            <a:ext cx="836645" cy="80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38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unge 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404</TotalTime>
  <Words>653</Words>
  <Application>Microsoft Office PowerPoint</Application>
  <PresentationFormat>Widescreen</PresentationFormat>
  <Paragraphs>22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Sitka Subheading Semibold</vt:lpstr>
      <vt:lpstr>Office Theme</vt:lpstr>
      <vt:lpstr>Personalități culturale și artistice ale zonei Salamanca,Spania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Bibliografia: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Personalit</dc:title>
  <dc:creator>ACER INTEL</dc:creator>
  <cp:lastModifiedBy>ACER INTEL</cp:lastModifiedBy>
  <cp:revision>40</cp:revision>
  <dcterms:created xsi:type="dcterms:W3CDTF">2025-05-10T09:43:47Z</dcterms:created>
  <dcterms:modified xsi:type="dcterms:W3CDTF">2025-05-10T16:28:30Z</dcterms:modified>
</cp:coreProperties>
</file>