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8288000" cy="10287000"/>
  <p:notesSz cx="6858000" cy="9144000"/>
  <p:embeddedFontLst>
    <p:embeddedFont>
      <p:font typeface="Aileron Heavy Bold" charset="1" panose="00000A00000000000000"/>
      <p:regular r:id="rId17"/>
    </p:embeddedFont>
    <p:embeddedFont>
      <p:font typeface="Aileron Bold" charset="1" panose="00000800000000000000"/>
      <p:regular r:id="rId18"/>
    </p:embeddedFont>
    <p:embeddedFont>
      <p:font typeface="Aileron" charset="1" panose="00000500000000000000"/>
      <p:regular r:id="rId19"/>
    </p:embeddedFont>
    <p:embeddedFont>
      <p:font typeface="Aileron Heavy" charset="1" panose="00000A00000000000000"/>
      <p:regular r:id="rId20"/>
    </p:embeddedFont>
    <p:embeddedFont>
      <p:font typeface="Aileron Heavy Italics" charset="1" panose="00000A00000000000000"/>
      <p:regular r:id="rId21"/>
    </p:embeddedFont>
    <p:embeddedFont>
      <p:font typeface="Aileron Bold Italics" charset="1" panose="00000800000000000000"/>
      <p:regular r:id="rId22"/>
    </p:embeddedFont>
    <p:embeddedFont>
      <p:font typeface="Aileron Italics" charset="1" panose="0000050000000000000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jpeg" Type="http://schemas.openxmlformats.org/officeDocument/2006/relationships/image"/><Relationship Id="rId3" Target="../media/image3.png" Type="http://schemas.openxmlformats.org/officeDocument/2006/relationships/image"/><Relationship Id="rId4" Target="../media/image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https://globalandinternationalstudies.com/requirements" TargetMode="External" Type="http://schemas.openxmlformats.org/officeDocument/2006/relationships/hyperlink"/><Relationship Id="rId3" Target="https://globalandinternationalstudies.com/requirements" TargetMode="External" Type="http://schemas.openxmlformats.org/officeDocument/2006/relationships/hyperlink"/><Relationship Id="rId4" Target="https://globalandinternationalstudies.com/requirements" TargetMode="External" Type="http://schemas.openxmlformats.org/officeDocument/2006/relationships/hyperlink"/><Relationship Id="rId5" Target="../media/image2.png" Type="http://schemas.openxmlformats.org/officeDocument/2006/relationships/image"/><Relationship Id="rId6" Target="../media/image3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jpeg" Type="http://schemas.openxmlformats.org/officeDocument/2006/relationships/image"/><Relationship Id="rId3" Target="../media/image5.png" Type="http://schemas.openxmlformats.org/officeDocument/2006/relationships/image"/><Relationship Id="rId4" Target="../media/image6.svg" Type="http://schemas.openxmlformats.org/officeDocument/2006/relationships/image"/><Relationship Id="rId5" Target="../media/image3.png" Type="http://schemas.openxmlformats.org/officeDocument/2006/relationships/image"/><Relationship Id="rId6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png" Type="http://schemas.openxmlformats.org/officeDocument/2006/relationships/image"/><Relationship Id="rId4" Target="../media/image9.png" Type="http://schemas.openxmlformats.org/officeDocument/2006/relationships/image"/><Relationship Id="rId5" Target="../media/image3.png" Type="http://schemas.openxmlformats.org/officeDocument/2006/relationships/image"/><Relationship Id="rId6" Target="../media/image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png" Type="http://schemas.openxmlformats.org/officeDocument/2006/relationships/image"/><Relationship Id="rId4" Target="../media/image3.png" Type="http://schemas.openxmlformats.org/officeDocument/2006/relationships/image"/><Relationship Id="rId5" Target="../media/image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15.png" Type="http://schemas.openxmlformats.org/officeDocument/2006/relationships/image"/><Relationship Id="rId6" Target="../media/image16.svg" Type="http://schemas.openxmlformats.org/officeDocument/2006/relationships/image"/><Relationship Id="rId7" Target="../media/image3.png" Type="http://schemas.openxmlformats.org/officeDocument/2006/relationships/image"/><Relationship Id="rId8" Target="../media/image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8.pn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20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3.png" Type="http://schemas.openxmlformats.org/officeDocument/2006/relationships/image"/><Relationship Id="rId7" Target="../media/image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jpeg" Type="http://schemas.openxmlformats.org/officeDocument/2006/relationships/image"/><Relationship Id="rId3" Target="../media/image3.png" Type="http://schemas.openxmlformats.org/officeDocument/2006/relationships/image"/><Relationship Id="rId4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685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265500" y="807474"/>
            <a:ext cx="10698832" cy="8685240"/>
          </a:xfrm>
          <a:custGeom>
            <a:avLst/>
            <a:gdLst/>
            <a:ahLst/>
            <a:cxnLst/>
            <a:rect r="r" b="b" t="t" l="l"/>
            <a:pathLst>
              <a:path h="8685240" w="10698832">
                <a:moveTo>
                  <a:pt x="0" y="0"/>
                </a:moveTo>
                <a:lnTo>
                  <a:pt x="10698832" y="0"/>
                </a:lnTo>
                <a:lnTo>
                  <a:pt x="10698832" y="8685240"/>
                </a:lnTo>
                <a:lnTo>
                  <a:pt x="0" y="86852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8852" t="0" r="-57625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5400000">
            <a:off x="6747446" y="325528"/>
            <a:ext cx="8685240" cy="9649132"/>
            <a:chOff x="0" y="0"/>
            <a:chExt cx="6690852" cy="743340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690851" cy="7433406"/>
            </a:xfrm>
            <a:custGeom>
              <a:avLst/>
              <a:gdLst/>
              <a:ahLst/>
              <a:cxnLst/>
              <a:rect r="r" b="b" t="t" l="l"/>
              <a:pathLst>
                <a:path h="7433406" w="6690851">
                  <a:moveTo>
                    <a:pt x="6690851" y="7433406"/>
                  </a:moveTo>
                  <a:lnTo>
                    <a:pt x="0" y="7433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8596">
                <a:alpha val="46667"/>
              </a:srgbClr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2550796" y="1900531"/>
            <a:ext cx="9639300" cy="10744200"/>
            <a:chOff x="0" y="0"/>
            <a:chExt cx="2241732" cy="249869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241732" cy="2498690"/>
            </a:xfrm>
            <a:custGeom>
              <a:avLst/>
              <a:gdLst/>
              <a:ahLst/>
              <a:cxnLst/>
              <a:rect r="r" b="b" t="t" l="l"/>
              <a:pathLst>
                <a:path h="2498690" w="2241732">
                  <a:moveTo>
                    <a:pt x="0" y="0"/>
                  </a:moveTo>
                  <a:lnTo>
                    <a:pt x="2241732" y="0"/>
                  </a:lnTo>
                  <a:lnTo>
                    <a:pt x="2241732" y="2498690"/>
                  </a:lnTo>
                  <a:lnTo>
                    <a:pt x="0" y="249869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336807" y="1804432"/>
            <a:ext cx="8684529" cy="5814886"/>
            <a:chOff x="0" y="0"/>
            <a:chExt cx="11579373" cy="7753181"/>
          </a:xfrm>
        </p:grpSpPr>
        <p:sp>
          <p:nvSpPr>
            <p:cNvPr name="TextBox 8" id="8"/>
            <p:cNvSpPr txBox="true"/>
            <p:nvPr/>
          </p:nvSpPr>
          <p:spPr>
            <a:xfrm rot="0">
              <a:off x="0" y="1876541"/>
              <a:ext cx="11579373" cy="39878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1144"/>
                </a:lnSpc>
              </a:pPr>
              <a:r>
                <a:rPr lang="en-US" sz="11608" b="true">
                  <a:solidFill>
                    <a:srgbClr val="F2F0F4"/>
                  </a:solidFill>
                  <a:latin typeface="Aileron Heavy Bold"/>
                  <a:ea typeface="Aileron Heavy Bold"/>
                  <a:cs typeface="Aileron Heavy Bold"/>
                  <a:sym typeface="Aileron Heavy Bold"/>
                </a:rPr>
                <a:t>Sistemul de învățământ</a:t>
              </a:r>
            </a:p>
          </p:txBody>
        </p:sp>
        <p:sp>
          <p:nvSpPr>
            <p:cNvPr name="TextBox 9" id="9"/>
            <p:cNvSpPr txBox="true"/>
            <p:nvPr/>
          </p:nvSpPr>
          <p:spPr>
            <a:xfrm rot="0">
              <a:off x="0" y="28575"/>
              <a:ext cx="11579373" cy="71219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123"/>
                </a:lnSpc>
              </a:pPr>
              <a:r>
                <a:rPr lang="en-US" b="true" sz="3714" spc="334">
                  <a:solidFill>
                    <a:srgbClr val="F2F0F4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SALAMANCA , SPANIA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6262411"/>
              <a:ext cx="11579373" cy="149077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550"/>
                </a:lnSpc>
              </a:pPr>
              <a:r>
                <a:rPr lang="en-US" sz="3250" spc="357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Bădescu Răzvan Mihai</a:t>
              </a:r>
            </a:p>
            <a:p>
              <a:pPr algn="l">
                <a:lnSpc>
                  <a:spcPts val="4550"/>
                </a:lnSpc>
              </a:pPr>
              <a:r>
                <a:rPr lang="en-US" sz="3250" spc="357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Guip Anne Maria</a:t>
              </a: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6823507" y="-16737"/>
            <a:ext cx="1464493" cy="1513422"/>
          </a:xfrm>
          <a:custGeom>
            <a:avLst/>
            <a:gdLst/>
            <a:ahLst/>
            <a:cxnLst/>
            <a:rect r="r" b="b" t="t" l="l"/>
            <a:pathLst>
              <a:path h="1513422" w="1464493">
                <a:moveTo>
                  <a:pt x="0" y="0"/>
                </a:moveTo>
                <a:lnTo>
                  <a:pt x="1464493" y="0"/>
                </a:lnTo>
                <a:lnTo>
                  <a:pt x="1464493" y="1513423"/>
                </a:lnTo>
                <a:lnTo>
                  <a:pt x="0" y="15134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76" t="0" r="-976" b="-1048"/>
            </a:stretch>
          </a:blipFill>
        </p:spPr>
      </p:sp>
      <p:sp>
        <p:nvSpPr>
          <p:cNvPr name="AutoShape 12" id="12"/>
          <p:cNvSpPr/>
          <p:nvPr/>
        </p:nvSpPr>
        <p:spPr>
          <a:xfrm rot="0">
            <a:off x="-4557586" y="-85414"/>
            <a:ext cx="8460292" cy="1465155"/>
          </a:xfrm>
          <a:prstGeom prst="rect">
            <a:avLst/>
          </a:prstGeom>
          <a:solidFill>
            <a:srgbClr val="F2F0F4"/>
          </a:solidFill>
        </p:spPr>
      </p:sp>
      <p:sp>
        <p:nvSpPr>
          <p:cNvPr name="Freeform 13" id="13"/>
          <p:cNvSpPr/>
          <p:nvPr/>
        </p:nvSpPr>
        <p:spPr>
          <a:xfrm flipH="false" flipV="false" rot="0">
            <a:off x="-119820" y="-57150"/>
            <a:ext cx="4011540" cy="1258522"/>
          </a:xfrm>
          <a:custGeom>
            <a:avLst/>
            <a:gdLst/>
            <a:ahLst/>
            <a:cxnLst/>
            <a:rect r="r" b="b" t="t" l="l"/>
            <a:pathLst>
              <a:path h="1258522" w="4011540">
                <a:moveTo>
                  <a:pt x="0" y="0"/>
                </a:moveTo>
                <a:lnTo>
                  <a:pt x="4011540" y="0"/>
                </a:lnTo>
                <a:lnTo>
                  <a:pt x="4011540" y="1258522"/>
                </a:lnTo>
                <a:lnTo>
                  <a:pt x="0" y="12585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685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2821604" y="5101822"/>
            <a:ext cx="12154532" cy="83355"/>
          </a:xfrm>
          <a:prstGeom prst="rect">
            <a:avLst/>
          </a:prstGeom>
          <a:solidFill>
            <a:srgbClr val="F2F0F4"/>
          </a:solidFill>
        </p:spPr>
      </p:sp>
      <p:sp>
        <p:nvSpPr>
          <p:cNvPr name="Freeform 3" id="3"/>
          <p:cNvSpPr/>
          <p:nvPr/>
        </p:nvSpPr>
        <p:spPr>
          <a:xfrm flipH="false" flipV="false" rot="0">
            <a:off x="-24461" y="-51514"/>
            <a:ext cx="18312461" cy="5153337"/>
          </a:xfrm>
          <a:custGeom>
            <a:avLst/>
            <a:gdLst/>
            <a:ahLst/>
            <a:cxnLst/>
            <a:rect r="r" b="b" t="t" l="l"/>
            <a:pathLst>
              <a:path h="5153337" w="18312461">
                <a:moveTo>
                  <a:pt x="0" y="0"/>
                </a:moveTo>
                <a:lnTo>
                  <a:pt x="18312461" y="0"/>
                </a:lnTo>
                <a:lnTo>
                  <a:pt x="18312461" y="5153336"/>
                </a:lnTo>
                <a:lnTo>
                  <a:pt x="0" y="51533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5000"/>
            </a:blip>
            <a:stretch>
              <a:fillRect l="-130" t="-71932" r="-598" b="-66261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490874" y="5385820"/>
            <a:ext cx="5012403" cy="4555276"/>
            <a:chOff x="0" y="0"/>
            <a:chExt cx="6683204" cy="6073701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261743" y="-228600"/>
              <a:ext cx="6159718" cy="132685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829"/>
                </a:lnSpc>
              </a:pPr>
              <a:r>
                <a:rPr lang="en-US" sz="5450" i="true" spc="490">
                  <a:solidFill>
                    <a:srgbClr val="F2F0F4"/>
                  </a:solidFill>
                  <a:latin typeface="Aileron Italics"/>
                  <a:ea typeface="Aileron Italics"/>
                  <a:cs typeface="Aileron Italics"/>
                  <a:sym typeface="Aileron Italics"/>
                </a:rPr>
                <a:t>1</a:t>
              </a: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0" y="1345968"/>
              <a:ext cx="6683204" cy="47277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37"/>
                </a:lnSpc>
              </a:pPr>
              <a:r>
                <a:rPr lang="en-US" sz="2364" spc="118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Stud</a:t>
              </a:r>
              <a:r>
                <a:rPr lang="en-US" sz="2364" spc="118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enți celebri: Printre foștii studenți se numără Cristofor Columb și Miguel de Cervantes, deși nu există dovezi clare că acesta din urmă a studiat la Salamanca.</a:t>
              </a:r>
            </a:p>
            <a:p>
              <a:pPr algn="ctr">
                <a:lnSpc>
                  <a:spcPts val="3612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2733757" y="4880181"/>
            <a:ext cx="526637" cy="526637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8880681" y="4880181"/>
            <a:ext cx="526637" cy="526637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14712818" y="4838504"/>
            <a:ext cx="526637" cy="526637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13" id="13"/>
          <p:cNvSpPr/>
          <p:nvPr/>
        </p:nvSpPr>
        <p:spPr>
          <a:xfrm flipH="false" flipV="false" rot="0">
            <a:off x="-24461" y="-51514"/>
            <a:ext cx="4011540" cy="1258522"/>
          </a:xfrm>
          <a:custGeom>
            <a:avLst/>
            <a:gdLst/>
            <a:ahLst/>
            <a:cxnLst/>
            <a:rect r="r" b="b" t="t" l="l"/>
            <a:pathLst>
              <a:path h="1258522" w="4011540">
                <a:moveTo>
                  <a:pt x="0" y="0"/>
                </a:moveTo>
                <a:lnTo>
                  <a:pt x="4011540" y="0"/>
                </a:lnTo>
                <a:lnTo>
                  <a:pt x="4011540" y="1258522"/>
                </a:lnTo>
                <a:lnTo>
                  <a:pt x="0" y="12585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14" id="14"/>
          <p:cNvGrpSpPr/>
          <p:nvPr/>
        </p:nvGrpSpPr>
        <p:grpSpPr>
          <a:xfrm rot="0">
            <a:off x="6245017" y="5625894"/>
            <a:ext cx="5797966" cy="3096709"/>
            <a:chOff x="0" y="0"/>
            <a:chExt cx="7730622" cy="4128945"/>
          </a:xfrm>
        </p:grpSpPr>
        <p:sp>
          <p:nvSpPr>
            <p:cNvPr name="TextBox 15" id="15"/>
            <p:cNvSpPr txBox="true"/>
            <p:nvPr/>
          </p:nvSpPr>
          <p:spPr>
            <a:xfrm rot="0">
              <a:off x="0" y="-228600"/>
              <a:ext cx="7730622" cy="132784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807"/>
                </a:lnSpc>
              </a:pPr>
              <a:r>
                <a:rPr lang="en-US" sz="5436" i="true" spc="489">
                  <a:solidFill>
                    <a:srgbClr val="F2F0F4"/>
                  </a:solidFill>
                  <a:latin typeface="Aileron Italics"/>
                  <a:ea typeface="Aileron Italics"/>
                  <a:cs typeface="Aileron Italics"/>
                  <a:sym typeface="Aileron Italics"/>
                </a:rPr>
                <a:t>2</a:t>
              </a: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44647" y="1413463"/>
              <a:ext cx="7641327" cy="271548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52"/>
                </a:lnSpc>
              </a:pPr>
              <a:r>
                <a:rPr lang="en-US" sz="2372" spc="118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Limbaj sec</a:t>
              </a:r>
              <a:r>
                <a:rPr lang="en-US" sz="2372" spc="118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ret: În secolul al XVI-lea, studenții foloseau un limbaj secret numit „Cántico” pentru a comunica fără ca profesorii să înțeleagă.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12461290" y="5447535"/>
            <a:ext cx="5029692" cy="4493560"/>
            <a:chOff x="0" y="0"/>
            <a:chExt cx="6706256" cy="5991413"/>
          </a:xfrm>
        </p:grpSpPr>
        <p:sp>
          <p:nvSpPr>
            <p:cNvPr name="TextBox 18" id="18"/>
            <p:cNvSpPr txBox="true"/>
            <p:nvPr/>
          </p:nvSpPr>
          <p:spPr>
            <a:xfrm rot="0">
              <a:off x="262646" y="-219075"/>
              <a:ext cx="6180964" cy="132850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864"/>
                </a:lnSpc>
              </a:pPr>
              <a:r>
                <a:rPr lang="en-US" sz="5471" i="true" spc="492">
                  <a:solidFill>
                    <a:srgbClr val="F2F0F4"/>
                  </a:solidFill>
                  <a:latin typeface="Aileron Italics"/>
                  <a:ea typeface="Aileron Italics"/>
                  <a:cs typeface="Aileron Italics"/>
                  <a:sym typeface="Aileron Italics"/>
                </a:rPr>
                <a:t>3</a:t>
              </a:r>
            </a:p>
          </p:txBody>
        </p:sp>
        <p:sp>
          <p:nvSpPr>
            <p:cNvPr name="TextBox 19" id="19"/>
            <p:cNvSpPr txBox="true"/>
            <p:nvPr/>
          </p:nvSpPr>
          <p:spPr>
            <a:xfrm rot="0">
              <a:off x="0" y="1357458"/>
              <a:ext cx="6706256" cy="463395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50"/>
                </a:lnSpc>
              </a:pPr>
              <a:r>
                <a:rPr lang="en-US" sz="2314" spc="115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Filozofi</a:t>
              </a:r>
              <a:r>
                <a:rPr lang="en-US" sz="2314" spc="115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e: Universitatea din Salamanca a fost una dintre primele instituții din Europa care a oferit cursuri formale de filozofie, cu gânditori precum Francisco de Vitoria.</a:t>
              </a:r>
            </a:p>
            <a:p>
              <a:pPr algn="ctr">
                <a:lnSpc>
                  <a:spcPts val="3525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5654646" y="590550"/>
            <a:ext cx="6452071" cy="2067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45"/>
              </a:lnSpc>
              <a:spcBef>
                <a:spcPct val="0"/>
              </a:spcBef>
            </a:pPr>
            <a:r>
              <a:rPr lang="en-US" b="true" sz="10706" i="true" spc="963" u="sng">
                <a:solidFill>
                  <a:srgbClr val="F2F0F4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Știai că?</a:t>
            </a:r>
          </a:p>
        </p:txBody>
      </p:sp>
      <p:sp>
        <p:nvSpPr>
          <p:cNvPr name="Freeform 21" id="21"/>
          <p:cNvSpPr/>
          <p:nvPr/>
        </p:nvSpPr>
        <p:spPr>
          <a:xfrm flipH="false" flipV="false" rot="0">
            <a:off x="16823507" y="-160187"/>
            <a:ext cx="1464493" cy="1513422"/>
          </a:xfrm>
          <a:custGeom>
            <a:avLst/>
            <a:gdLst/>
            <a:ahLst/>
            <a:cxnLst/>
            <a:rect r="r" b="b" t="t" l="l"/>
            <a:pathLst>
              <a:path h="1513422" w="1464493">
                <a:moveTo>
                  <a:pt x="0" y="0"/>
                </a:moveTo>
                <a:lnTo>
                  <a:pt x="1464493" y="0"/>
                </a:lnTo>
                <a:lnTo>
                  <a:pt x="1464493" y="1513422"/>
                </a:lnTo>
                <a:lnTo>
                  <a:pt x="0" y="15134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76" t="0" r="-976" b="-1048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685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65783" y="512239"/>
            <a:ext cx="15993517" cy="9223307"/>
            <a:chOff x="0" y="0"/>
            <a:chExt cx="4212284" cy="242918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12284" cy="2429184"/>
            </a:xfrm>
            <a:custGeom>
              <a:avLst/>
              <a:gdLst/>
              <a:ahLst/>
              <a:cxnLst/>
              <a:rect r="r" b="b" t="t" l="l"/>
              <a:pathLst>
                <a:path h="2429184" w="4212284">
                  <a:moveTo>
                    <a:pt x="0" y="0"/>
                  </a:moveTo>
                  <a:lnTo>
                    <a:pt x="4212284" y="0"/>
                  </a:lnTo>
                  <a:lnTo>
                    <a:pt x="4212284" y="2429184"/>
                  </a:lnTo>
                  <a:lnTo>
                    <a:pt x="0" y="242918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123825"/>
              <a:ext cx="4212284" cy="255300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415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265783" y="634271"/>
            <a:ext cx="16325056" cy="99707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51"/>
              </a:lnSpc>
              <a:spcBef>
                <a:spcPct val="0"/>
              </a:spcBef>
            </a:pPr>
            <a:r>
              <a:rPr lang="en-US" sz="4772" spc="238" u="sng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Webografie</a:t>
            </a:r>
          </a:p>
          <a:p>
            <a:pPr algn="ctr">
              <a:lnSpc>
                <a:spcPts val="4151"/>
              </a:lnSpc>
              <a:spcBef>
                <a:spcPct val="0"/>
              </a:spcBef>
            </a:pPr>
            <a:r>
              <a:rPr lang="en-US" sz="2372" spc="118" u="sng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  <a:hlinkClick r:id="rId2" tooltip="https://globalandinternationalstudies.com/requirements"/>
              </a:rPr>
              <a:t>https://www.archdaily.com/173059/university-of-salamanca-plateresque-facade  https://en.wikipedia.org/wiki/Francisco_de_Vitoria </a:t>
            </a:r>
          </a:p>
          <a:p>
            <a:pPr algn="ctr">
              <a:lnSpc>
                <a:spcPts val="4151"/>
              </a:lnSpc>
              <a:spcBef>
                <a:spcPct val="0"/>
              </a:spcBef>
            </a:pPr>
            <a:r>
              <a:rPr lang="en-US" sz="2372" spc="118" u="sng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  <a:hlinkClick r:id="rId3" tooltip="https://globalandinternationalstudies.com/requirements"/>
              </a:rPr>
              <a:t>https://www.britannica.com/topic/University-of-Salamanca</a:t>
            </a:r>
          </a:p>
          <a:p>
            <a:pPr algn="ctr">
              <a:lnSpc>
                <a:spcPts val="4151"/>
              </a:lnSpc>
              <a:spcBef>
                <a:spcPct val="0"/>
              </a:spcBef>
            </a:pPr>
            <a:r>
              <a:rPr lang="en-US" sz="2372" spc="118" u="sng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https://globalandinternationalstudies.com/requirements </a:t>
            </a:r>
          </a:p>
          <a:p>
            <a:pPr algn="ctr">
              <a:lnSpc>
                <a:spcPts val="4151"/>
              </a:lnSpc>
              <a:spcBef>
                <a:spcPct val="0"/>
              </a:spcBef>
            </a:pPr>
            <a:r>
              <a:rPr lang="en-US" sz="2372" spc="118" u="sng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https://www.usal.es/en/university-glance</a:t>
            </a:r>
          </a:p>
          <a:p>
            <a:pPr algn="ctr">
              <a:lnSpc>
                <a:spcPts val="4151"/>
              </a:lnSpc>
              <a:spcBef>
                <a:spcPct val="0"/>
              </a:spcBef>
            </a:pPr>
            <a:r>
              <a:rPr lang="en-US" sz="2372" spc="118" u="sng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 https://www.studying-in-spain.com/living-in-spain/study-in-salamanca/</a:t>
            </a:r>
          </a:p>
          <a:p>
            <a:pPr algn="ctr">
              <a:lnSpc>
                <a:spcPts val="4151"/>
              </a:lnSpc>
              <a:spcBef>
                <a:spcPct val="0"/>
              </a:spcBef>
            </a:pPr>
            <a:r>
              <a:rPr lang="en-US" sz="2372" spc="118" u="sng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(https://www.confinity.com/universities/university-of-salamanca)</a:t>
            </a:r>
          </a:p>
          <a:p>
            <a:pPr algn="ctr">
              <a:lnSpc>
                <a:spcPts val="4151"/>
              </a:lnSpc>
              <a:spcBef>
                <a:spcPct val="0"/>
              </a:spcBef>
            </a:pPr>
            <a:r>
              <a:rPr lang="en-US" sz="2372" spc="118" u="sng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https://www.salamanca-university.org/Salamanca-University.htm </a:t>
            </a:r>
          </a:p>
          <a:p>
            <a:pPr algn="ctr">
              <a:lnSpc>
                <a:spcPts val="4151"/>
              </a:lnSpc>
              <a:spcBef>
                <a:spcPct val="0"/>
              </a:spcBef>
            </a:pPr>
            <a:r>
              <a:rPr lang="en-US" sz="2372" spc="118" u="sng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http://www.excel.md/schools-in-spain/</a:t>
            </a:r>
          </a:p>
          <a:p>
            <a:pPr algn="ctr">
              <a:lnSpc>
                <a:spcPts val="4151"/>
              </a:lnSpc>
              <a:spcBef>
                <a:spcPct val="0"/>
              </a:spcBef>
            </a:pPr>
            <a:r>
              <a:rPr lang="en-US" sz="2372" spc="118" u="sng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https://blog.worldvision.ro/tag/declaratia-de-la-salamanca/</a:t>
            </a:r>
          </a:p>
          <a:p>
            <a:pPr algn="ctr">
              <a:lnSpc>
                <a:spcPts val="4151"/>
              </a:lnSpc>
              <a:spcBef>
                <a:spcPct val="0"/>
              </a:spcBef>
            </a:pPr>
          </a:p>
          <a:p>
            <a:pPr algn="ctr">
              <a:lnSpc>
                <a:spcPts val="4151"/>
              </a:lnSpc>
              <a:spcBef>
                <a:spcPct val="0"/>
              </a:spcBef>
            </a:pPr>
          </a:p>
          <a:p>
            <a:pPr algn="ctr">
              <a:lnSpc>
                <a:spcPts val="4151"/>
              </a:lnSpc>
              <a:spcBef>
                <a:spcPct val="0"/>
              </a:spcBef>
            </a:pPr>
          </a:p>
          <a:p>
            <a:pPr algn="ctr">
              <a:lnSpc>
                <a:spcPts val="4151"/>
              </a:lnSpc>
              <a:spcBef>
                <a:spcPct val="0"/>
              </a:spcBef>
            </a:pPr>
          </a:p>
          <a:p>
            <a:pPr algn="ctr">
              <a:lnSpc>
                <a:spcPts val="4151"/>
              </a:lnSpc>
              <a:spcBef>
                <a:spcPct val="0"/>
              </a:spcBef>
            </a:pPr>
          </a:p>
          <a:p>
            <a:pPr algn="ctr">
              <a:lnSpc>
                <a:spcPts val="4151"/>
              </a:lnSpc>
              <a:spcBef>
                <a:spcPct val="0"/>
              </a:spcBef>
            </a:pPr>
          </a:p>
          <a:p>
            <a:pPr algn="ctr">
              <a:lnSpc>
                <a:spcPts val="4151"/>
              </a:lnSpc>
              <a:spcBef>
                <a:spcPct val="0"/>
              </a:spcBef>
            </a:pPr>
            <a:r>
              <a:rPr lang="en-US" sz="2372" spc="118" u="sng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  <a:hlinkClick r:id="rId4" tooltip="https://globalandinternationalstudies.com/requirements"/>
              </a:rPr>
              <a:t> 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5794807" y="512239"/>
            <a:ext cx="1464493" cy="1513422"/>
          </a:xfrm>
          <a:custGeom>
            <a:avLst/>
            <a:gdLst/>
            <a:ahLst/>
            <a:cxnLst/>
            <a:rect r="r" b="b" t="t" l="l"/>
            <a:pathLst>
              <a:path h="1513422" w="1464493">
                <a:moveTo>
                  <a:pt x="0" y="0"/>
                </a:moveTo>
                <a:lnTo>
                  <a:pt x="1464493" y="0"/>
                </a:lnTo>
                <a:lnTo>
                  <a:pt x="1464493" y="1513422"/>
                </a:lnTo>
                <a:lnTo>
                  <a:pt x="0" y="15134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76" t="0" r="-976" b="-1048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65783" y="399439"/>
            <a:ext cx="4011540" cy="1258522"/>
          </a:xfrm>
          <a:custGeom>
            <a:avLst/>
            <a:gdLst/>
            <a:ahLst/>
            <a:cxnLst/>
            <a:rect r="r" b="b" t="t" l="l"/>
            <a:pathLst>
              <a:path h="1258522" w="4011540">
                <a:moveTo>
                  <a:pt x="0" y="0"/>
                </a:moveTo>
                <a:lnTo>
                  <a:pt x="4011541" y="0"/>
                </a:lnTo>
                <a:lnTo>
                  <a:pt x="4011541" y="1258522"/>
                </a:lnTo>
                <a:lnTo>
                  <a:pt x="0" y="12585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685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6057508" y="0"/>
            <a:ext cx="15908887" cy="10287000"/>
          </a:xfrm>
          <a:custGeom>
            <a:avLst/>
            <a:gdLst/>
            <a:ahLst/>
            <a:cxnLst/>
            <a:rect r="r" b="b" t="t" l="l"/>
            <a:pathLst>
              <a:path h="10287000" w="15908887">
                <a:moveTo>
                  <a:pt x="0" y="0"/>
                </a:moveTo>
                <a:lnTo>
                  <a:pt x="15908887" y="0"/>
                </a:lnTo>
                <a:lnTo>
                  <a:pt x="1590888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1196" t="0" r="-31196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0800000">
            <a:off x="-192793" y="0"/>
            <a:ext cx="10287000" cy="10287000"/>
          </a:xfrm>
          <a:custGeom>
            <a:avLst/>
            <a:gdLst/>
            <a:ahLst/>
            <a:cxnLst/>
            <a:rect r="r" b="b" t="t" l="l"/>
            <a:pathLst>
              <a:path h="10287000" w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4" id="4"/>
          <p:cNvSpPr/>
          <p:nvPr/>
        </p:nvSpPr>
        <p:spPr>
          <a:xfrm rot="0">
            <a:off x="9558413" y="1028700"/>
            <a:ext cx="8729587" cy="1575066"/>
          </a:xfrm>
          <a:prstGeom prst="rect">
            <a:avLst/>
          </a:prstGeom>
          <a:solidFill>
            <a:srgbClr val="F2F0F4"/>
          </a:solidFill>
        </p:spPr>
      </p:sp>
      <p:grpSp>
        <p:nvGrpSpPr>
          <p:cNvPr name="Group 5" id="5"/>
          <p:cNvGrpSpPr/>
          <p:nvPr/>
        </p:nvGrpSpPr>
        <p:grpSpPr>
          <a:xfrm rot="0">
            <a:off x="-393637" y="1173108"/>
            <a:ext cx="8685240" cy="9649132"/>
            <a:chOff x="0" y="0"/>
            <a:chExt cx="6690852" cy="743340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690851" cy="7433406"/>
            </a:xfrm>
            <a:custGeom>
              <a:avLst/>
              <a:gdLst/>
              <a:ahLst/>
              <a:cxnLst/>
              <a:rect r="r" b="b" t="t" l="l"/>
              <a:pathLst>
                <a:path h="7433406" w="6690851">
                  <a:moveTo>
                    <a:pt x="6690851" y="7433406"/>
                  </a:moveTo>
                  <a:lnTo>
                    <a:pt x="0" y="7433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8D4">
                <a:alpha val="46667"/>
              </a:srgbClr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9686435" y="2788450"/>
            <a:ext cx="8473542" cy="48826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580"/>
              </a:lnSpc>
            </a:pPr>
            <a:r>
              <a:rPr lang="en-US" b="true" sz="3188" spc="159">
                <a:solidFill>
                  <a:srgbClr val="FFFFFF"/>
                </a:solidFill>
                <a:latin typeface="Aileron Bold"/>
                <a:ea typeface="Aileron Bold"/>
                <a:cs typeface="Aileron Bold"/>
                <a:sym typeface="Aileron Bold"/>
              </a:rPr>
              <a:t>Salamanca, un oraș emblematic al Spaniei, este recunoscut pentru tradiția sa educațională îndelungată.</a:t>
            </a:r>
          </a:p>
          <a:p>
            <a:pPr algn="just">
              <a:lnSpc>
                <a:spcPts val="5580"/>
              </a:lnSpc>
            </a:pPr>
            <a:r>
              <a:rPr lang="en-US" b="true" sz="3188" spc="159">
                <a:solidFill>
                  <a:srgbClr val="FFFFFF"/>
                </a:solidFill>
                <a:latin typeface="Aileron Bold"/>
                <a:ea typeface="Aileron Bold"/>
                <a:cs typeface="Aileron Bold"/>
                <a:sym typeface="Aileron Bold"/>
              </a:rPr>
              <a:t>Această zonă atrage anual mii de studenți internaționali, educația nefiind doar o prioritate, dar și o moștenire culturală.</a:t>
            </a:r>
          </a:p>
        </p:txBody>
      </p:sp>
      <p:grpSp>
        <p:nvGrpSpPr>
          <p:cNvPr name="Group 8" id="8"/>
          <p:cNvGrpSpPr/>
          <p:nvPr/>
        </p:nvGrpSpPr>
        <p:grpSpPr>
          <a:xfrm rot="-5400000">
            <a:off x="15129557" y="6995585"/>
            <a:ext cx="3118376" cy="3464455"/>
            <a:chOff x="0" y="0"/>
            <a:chExt cx="6690852" cy="743340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690851" cy="7433406"/>
            </a:xfrm>
            <a:custGeom>
              <a:avLst/>
              <a:gdLst/>
              <a:ahLst/>
              <a:cxnLst/>
              <a:rect r="r" b="b" t="t" l="l"/>
              <a:pathLst>
                <a:path h="7433406" w="6690851">
                  <a:moveTo>
                    <a:pt x="6690851" y="7433406"/>
                  </a:moveTo>
                  <a:lnTo>
                    <a:pt x="0" y="7433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8D4">
                <a:alpha val="46667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10094207" y="866775"/>
            <a:ext cx="7294485" cy="1458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11994"/>
              </a:lnSpc>
            </a:pPr>
            <a:r>
              <a:rPr lang="en-US" sz="8567" u="sng">
                <a:solidFill>
                  <a:srgbClr val="15195A"/>
                </a:solidFill>
                <a:latin typeface="Aileron Heavy"/>
                <a:ea typeface="Aileron Heavy"/>
                <a:cs typeface="Aileron Heavy"/>
                <a:sym typeface="Aileron Heavy"/>
              </a:rPr>
              <a:t>Introducere</a:t>
            </a:r>
          </a:p>
        </p:txBody>
      </p:sp>
      <p:sp>
        <p:nvSpPr>
          <p:cNvPr name="AutoShape 11" id="11"/>
          <p:cNvSpPr/>
          <p:nvPr/>
        </p:nvSpPr>
        <p:spPr>
          <a:xfrm rot="0">
            <a:off x="-4557586" y="-85414"/>
            <a:ext cx="8460292" cy="1465155"/>
          </a:xfrm>
          <a:prstGeom prst="rect">
            <a:avLst/>
          </a:prstGeom>
          <a:solidFill>
            <a:srgbClr val="F2F0F4"/>
          </a:solidFill>
        </p:spPr>
      </p:sp>
      <p:sp>
        <p:nvSpPr>
          <p:cNvPr name="Freeform 12" id="12"/>
          <p:cNvSpPr/>
          <p:nvPr/>
        </p:nvSpPr>
        <p:spPr>
          <a:xfrm flipH="false" flipV="false" rot="0">
            <a:off x="0" y="0"/>
            <a:ext cx="4011540" cy="1258522"/>
          </a:xfrm>
          <a:custGeom>
            <a:avLst/>
            <a:gdLst/>
            <a:ahLst/>
            <a:cxnLst/>
            <a:rect r="r" b="b" t="t" l="l"/>
            <a:pathLst>
              <a:path h="1258522" w="4011540">
                <a:moveTo>
                  <a:pt x="0" y="0"/>
                </a:moveTo>
                <a:lnTo>
                  <a:pt x="4011540" y="0"/>
                </a:lnTo>
                <a:lnTo>
                  <a:pt x="4011540" y="1258522"/>
                </a:lnTo>
                <a:lnTo>
                  <a:pt x="0" y="12585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6823507" y="-16737"/>
            <a:ext cx="1464493" cy="1513422"/>
          </a:xfrm>
          <a:custGeom>
            <a:avLst/>
            <a:gdLst/>
            <a:ahLst/>
            <a:cxnLst/>
            <a:rect r="r" b="b" t="t" l="l"/>
            <a:pathLst>
              <a:path h="1513422" w="1464493">
                <a:moveTo>
                  <a:pt x="0" y="0"/>
                </a:moveTo>
                <a:lnTo>
                  <a:pt x="1464493" y="0"/>
                </a:lnTo>
                <a:lnTo>
                  <a:pt x="1464493" y="1513423"/>
                </a:lnTo>
                <a:lnTo>
                  <a:pt x="0" y="151342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76" t="0" r="-976" b="-1048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685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82420" y="1480864"/>
            <a:ext cx="16349667" cy="1289365"/>
            <a:chOff x="0" y="0"/>
            <a:chExt cx="21799556" cy="1719154"/>
          </a:xfrm>
        </p:grpSpPr>
        <p:sp>
          <p:nvSpPr>
            <p:cNvPr name="AutoShape 3" id="3"/>
            <p:cNvSpPr/>
            <p:nvPr/>
          </p:nvSpPr>
          <p:spPr>
            <a:xfrm rot="0">
              <a:off x="0" y="0"/>
              <a:ext cx="21799556" cy="1719154"/>
            </a:xfrm>
            <a:prstGeom prst="rect">
              <a:avLst/>
            </a:prstGeom>
            <a:solidFill>
              <a:srgbClr val="F2F0F4"/>
            </a:solidFill>
          </p:spPr>
        </p:sp>
        <p:sp>
          <p:nvSpPr>
            <p:cNvPr name="TextBox 4" id="4"/>
            <p:cNvSpPr txBox="true"/>
            <p:nvPr/>
          </p:nvSpPr>
          <p:spPr>
            <a:xfrm rot="0">
              <a:off x="1194118" y="384127"/>
              <a:ext cx="19411319" cy="9318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537"/>
                </a:lnSpc>
              </a:pPr>
              <a:r>
                <a:rPr lang="en-US" b="true" sz="4502" spc="270">
                  <a:solidFill>
                    <a:srgbClr val="3C47D6"/>
                  </a:solidFill>
                  <a:latin typeface="Aileron Heavy Bold"/>
                  <a:ea typeface="Aileron Heavy Bold"/>
                  <a:cs typeface="Aileron Heavy Bold"/>
                  <a:sym typeface="Aileron Heavy Bold"/>
                </a:rPr>
                <a:t>STRUCTURA SISTEMULUI DE ÎNVĂȚĂMÂNT</a:t>
              </a:r>
            </a:p>
          </p:txBody>
        </p:sp>
      </p:grpSp>
      <p:sp>
        <p:nvSpPr>
          <p:cNvPr name="AutoShape 5" id="5"/>
          <p:cNvSpPr/>
          <p:nvPr/>
        </p:nvSpPr>
        <p:spPr>
          <a:xfrm rot="0">
            <a:off x="-737829" y="8746556"/>
            <a:ext cx="19972464" cy="1575066"/>
          </a:xfrm>
          <a:prstGeom prst="rect">
            <a:avLst/>
          </a:prstGeom>
          <a:solidFill>
            <a:srgbClr val="F2F0F4"/>
          </a:solidFill>
        </p:spPr>
      </p:sp>
      <p:sp>
        <p:nvSpPr>
          <p:cNvPr name="Freeform 6" id="6"/>
          <p:cNvSpPr/>
          <p:nvPr/>
        </p:nvSpPr>
        <p:spPr>
          <a:xfrm flipH="false" flipV="false" rot="0">
            <a:off x="833024" y="3356486"/>
            <a:ext cx="5207463" cy="3214963"/>
          </a:xfrm>
          <a:custGeom>
            <a:avLst/>
            <a:gdLst/>
            <a:ahLst/>
            <a:cxnLst/>
            <a:rect r="r" b="b" t="t" l="l"/>
            <a:pathLst>
              <a:path h="3214963" w="5207463">
                <a:moveTo>
                  <a:pt x="0" y="0"/>
                </a:moveTo>
                <a:lnTo>
                  <a:pt x="5207464" y="0"/>
                </a:lnTo>
                <a:lnTo>
                  <a:pt x="5207464" y="3214963"/>
                </a:lnTo>
                <a:lnTo>
                  <a:pt x="0" y="32149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619" t="0" r="-5619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914585" y="3356486"/>
            <a:ext cx="5099006" cy="3260583"/>
          </a:xfrm>
          <a:custGeom>
            <a:avLst/>
            <a:gdLst/>
            <a:ahLst/>
            <a:cxnLst/>
            <a:rect r="r" b="b" t="t" l="l"/>
            <a:pathLst>
              <a:path h="3260583" w="5099006">
                <a:moveTo>
                  <a:pt x="0" y="0"/>
                </a:moveTo>
                <a:lnTo>
                  <a:pt x="5099005" y="0"/>
                </a:lnTo>
                <a:lnTo>
                  <a:pt x="5099005" y="3260583"/>
                </a:lnTo>
                <a:lnTo>
                  <a:pt x="0" y="32605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218" t="0" r="-1929" b="-10294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2578956" y="3356486"/>
            <a:ext cx="5216202" cy="3214963"/>
          </a:xfrm>
          <a:custGeom>
            <a:avLst/>
            <a:gdLst/>
            <a:ahLst/>
            <a:cxnLst/>
            <a:rect r="r" b="b" t="t" l="l"/>
            <a:pathLst>
              <a:path h="3214963" w="5216202">
                <a:moveTo>
                  <a:pt x="0" y="0"/>
                </a:moveTo>
                <a:lnTo>
                  <a:pt x="5216202" y="0"/>
                </a:lnTo>
                <a:lnTo>
                  <a:pt x="5216202" y="3214963"/>
                </a:lnTo>
                <a:lnTo>
                  <a:pt x="0" y="32149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528" t="0" r="-8479" b="-3813"/>
            </a:stretch>
          </a:blipFill>
        </p:spPr>
      </p:sp>
      <p:sp>
        <p:nvSpPr>
          <p:cNvPr name="AutoShape 9" id="9"/>
          <p:cNvSpPr/>
          <p:nvPr/>
        </p:nvSpPr>
        <p:spPr>
          <a:xfrm rot="0">
            <a:off x="-4557586" y="-85414"/>
            <a:ext cx="8460292" cy="1465155"/>
          </a:xfrm>
          <a:prstGeom prst="rect">
            <a:avLst/>
          </a:prstGeom>
          <a:solidFill>
            <a:srgbClr val="F2F0F4"/>
          </a:solidFill>
        </p:spPr>
      </p:sp>
      <p:sp>
        <p:nvSpPr>
          <p:cNvPr name="Freeform 10" id="10"/>
          <p:cNvSpPr/>
          <p:nvPr/>
        </p:nvSpPr>
        <p:spPr>
          <a:xfrm flipH="false" flipV="false" rot="0">
            <a:off x="0" y="20434"/>
            <a:ext cx="4011540" cy="1258522"/>
          </a:xfrm>
          <a:custGeom>
            <a:avLst/>
            <a:gdLst/>
            <a:ahLst/>
            <a:cxnLst/>
            <a:rect r="r" b="b" t="t" l="l"/>
            <a:pathLst>
              <a:path h="1258522" w="4011540">
                <a:moveTo>
                  <a:pt x="0" y="0"/>
                </a:moveTo>
                <a:lnTo>
                  <a:pt x="4011540" y="0"/>
                </a:lnTo>
                <a:lnTo>
                  <a:pt x="4011540" y="1258522"/>
                </a:lnTo>
                <a:lnTo>
                  <a:pt x="0" y="12585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33024" y="7176446"/>
            <a:ext cx="5092377" cy="666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07"/>
              </a:lnSpc>
            </a:pPr>
            <a:r>
              <a:rPr lang="en-US" sz="3399" i="true" spc="305">
                <a:solidFill>
                  <a:srgbClr val="F2F0F4"/>
                </a:solidFill>
                <a:latin typeface="Aileron Heavy Italics"/>
                <a:ea typeface="Aileron Heavy Italics"/>
                <a:cs typeface="Aileron Heavy Italics"/>
                <a:sym typeface="Aileron Heavy Italics"/>
              </a:rPr>
              <a:t>învățământul primar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33024" y="8027735"/>
            <a:ext cx="5092377" cy="5664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b="true" sz="2799" spc="139">
                <a:solidFill>
                  <a:srgbClr val="F2F0F4"/>
                </a:solidFill>
                <a:latin typeface="Aileron Bold"/>
                <a:ea typeface="Aileron Bold"/>
                <a:cs typeface="Aileron Bold"/>
                <a:sym typeface="Aileron Bold"/>
              </a:rPr>
              <a:t>(vârsta 6-12 ani)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6705529" y="8027735"/>
            <a:ext cx="5092377" cy="5664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b="true" sz="2799" spc="139">
                <a:solidFill>
                  <a:srgbClr val="F2F0F4"/>
                </a:solidFill>
                <a:latin typeface="Aileron Bold"/>
                <a:ea typeface="Aileron Bold"/>
                <a:cs typeface="Aileron Bold"/>
                <a:sym typeface="Aileron Bold"/>
              </a:rPr>
              <a:t>(vârsta 12-16 ani)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2578956" y="8027735"/>
            <a:ext cx="5092377" cy="5664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b="true" sz="2799" spc="139">
                <a:solidFill>
                  <a:srgbClr val="F2F0F4"/>
                </a:solidFill>
                <a:latin typeface="Aileron Bold"/>
                <a:ea typeface="Aileron Bold"/>
                <a:cs typeface="Aileron Bold"/>
                <a:sym typeface="Aileron Bold"/>
              </a:rPr>
              <a:t>(16-18 ani)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005770" y="2589254"/>
            <a:ext cx="18346145" cy="14968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68"/>
              </a:lnSpc>
            </a:pPr>
            <a:r>
              <a:rPr lang="en-US" sz="3524" spc="176">
                <a:solidFill>
                  <a:srgbClr val="F2F0F4"/>
                </a:solidFill>
                <a:latin typeface="Aileron"/>
                <a:ea typeface="Aileron"/>
                <a:cs typeface="Aileron"/>
                <a:sym typeface="Aileron"/>
              </a:rPr>
              <a:t>Învățământul din Spania este compus din 3 părți importante:</a:t>
            </a:r>
          </a:p>
          <a:p>
            <a:pPr algn="l">
              <a:lnSpc>
                <a:spcPts val="6168"/>
              </a:lnSpc>
            </a:pPr>
          </a:p>
        </p:txBody>
      </p:sp>
      <p:sp>
        <p:nvSpPr>
          <p:cNvPr name="TextBox 16" id="16"/>
          <p:cNvSpPr txBox="true"/>
          <p:nvPr/>
        </p:nvSpPr>
        <p:spPr>
          <a:xfrm rot="0">
            <a:off x="6702214" y="6748532"/>
            <a:ext cx="5092377" cy="1361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07"/>
              </a:lnSpc>
            </a:pPr>
            <a:r>
              <a:rPr lang="en-US" sz="3399" i="true" spc="305">
                <a:solidFill>
                  <a:srgbClr val="F2F0F4"/>
                </a:solidFill>
                <a:latin typeface="Aileron Heavy Italics"/>
                <a:ea typeface="Aileron Heavy Italics"/>
                <a:cs typeface="Aileron Heavy Italics"/>
                <a:sym typeface="Aileron Heavy Italics"/>
              </a:rPr>
              <a:t>învățământul secundar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2640868" y="6748532"/>
            <a:ext cx="5092377" cy="1361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07"/>
              </a:lnSpc>
            </a:pPr>
            <a:r>
              <a:rPr lang="en-US" sz="3399" i="true" spc="305">
                <a:solidFill>
                  <a:srgbClr val="F2F0F4"/>
                </a:solidFill>
                <a:latin typeface="Aileron Heavy Italics"/>
                <a:ea typeface="Aileron Heavy Italics"/>
                <a:cs typeface="Aileron Heavy Italics"/>
                <a:sym typeface="Aileron Heavy Italics"/>
              </a:rPr>
              <a:t>învățământul terțial sau “ Bachillerato”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8645" y="8737031"/>
            <a:ext cx="18346145" cy="20893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43"/>
              </a:lnSpc>
            </a:pPr>
            <a:r>
              <a:rPr lang="en-US" sz="3224" spc="161" b="true">
                <a:solidFill>
                  <a:srgbClr val="3842BE"/>
                </a:solidFill>
                <a:latin typeface="Aileron Bold"/>
                <a:ea typeface="Aileron Bold"/>
                <a:cs typeface="Aileron Bold"/>
                <a:sym typeface="Aileron Bold"/>
              </a:rPr>
              <a:t>Cel primar și cel secundar sunt obligatorii, iar cel terțial este opțional, elevii putând alege dintre mai multe profiluri.</a:t>
            </a:r>
          </a:p>
          <a:p>
            <a:pPr algn="l">
              <a:lnSpc>
                <a:spcPts val="5643"/>
              </a:lnSpc>
            </a:pP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6823507" y="-16737"/>
            <a:ext cx="1464493" cy="1513422"/>
          </a:xfrm>
          <a:custGeom>
            <a:avLst/>
            <a:gdLst/>
            <a:ahLst/>
            <a:cxnLst/>
            <a:rect r="r" b="b" t="t" l="l"/>
            <a:pathLst>
              <a:path h="1513422" w="1464493">
                <a:moveTo>
                  <a:pt x="0" y="0"/>
                </a:moveTo>
                <a:lnTo>
                  <a:pt x="1464493" y="0"/>
                </a:lnTo>
                <a:lnTo>
                  <a:pt x="1464493" y="1513423"/>
                </a:lnTo>
                <a:lnTo>
                  <a:pt x="0" y="151342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76" t="0" r="-976" b="-1048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685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363928" y="-67305"/>
            <a:ext cx="19015856" cy="10354305"/>
          </a:xfrm>
          <a:custGeom>
            <a:avLst/>
            <a:gdLst/>
            <a:ahLst/>
            <a:cxnLst/>
            <a:rect r="r" b="b" t="t" l="l"/>
            <a:pathLst>
              <a:path h="10354305" w="19015856">
                <a:moveTo>
                  <a:pt x="0" y="0"/>
                </a:moveTo>
                <a:lnTo>
                  <a:pt x="19015856" y="0"/>
                </a:lnTo>
                <a:lnTo>
                  <a:pt x="19015856" y="10354305"/>
                </a:lnTo>
                <a:lnTo>
                  <a:pt x="0" y="1035430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8378" r="0" b="-583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049882" y="887029"/>
            <a:ext cx="14188236" cy="8512942"/>
          </a:xfrm>
          <a:custGeom>
            <a:avLst/>
            <a:gdLst/>
            <a:ahLst/>
            <a:cxnLst/>
            <a:rect r="r" b="b" t="t" l="l"/>
            <a:pathLst>
              <a:path h="8512942" w="14188236">
                <a:moveTo>
                  <a:pt x="0" y="0"/>
                </a:moveTo>
                <a:lnTo>
                  <a:pt x="14188236" y="0"/>
                </a:lnTo>
                <a:lnTo>
                  <a:pt x="14188236" y="8512942"/>
                </a:lnTo>
                <a:lnTo>
                  <a:pt x="0" y="85129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AutoShape 4" id="4"/>
          <p:cNvSpPr/>
          <p:nvPr/>
        </p:nvSpPr>
        <p:spPr>
          <a:xfrm rot="0">
            <a:off x="-4557586" y="-85414"/>
            <a:ext cx="8460292" cy="1465155"/>
          </a:xfrm>
          <a:prstGeom prst="rect">
            <a:avLst/>
          </a:prstGeom>
          <a:solidFill>
            <a:srgbClr val="F2F0F4"/>
          </a:solidFill>
        </p:spPr>
      </p:sp>
      <p:sp>
        <p:nvSpPr>
          <p:cNvPr name="Freeform 5" id="5"/>
          <p:cNvSpPr/>
          <p:nvPr/>
        </p:nvSpPr>
        <p:spPr>
          <a:xfrm flipH="false" flipV="false" rot="0">
            <a:off x="-108835" y="-67305"/>
            <a:ext cx="4011540" cy="1258522"/>
          </a:xfrm>
          <a:custGeom>
            <a:avLst/>
            <a:gdLst/>
            <a:ahLst/>
            <a:cxnLst/>
            <a:rect r="r" b="b" t="t" l="l"/>
            <a:pathLst>
              <a:path h="1258522" w="4011540">
                <a:moveTo>
                  <a:pt x="0" y="0"/>
                </a:moveTo>
                <a:lnTo>
                  <a:pt x="4011540" y="0"/>
                </a:lnTo>
                <a:lnTo>
                  <a:pt x="4011540" y="1258523"/>
                </a:lnTo>
                <a:lnTo>
                  <a:pt x="0" y="12585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823507" y="-16737"/>
            <a:ext cx="1464493" cy="1513422"/>
          </a:xfrm>
          <a:custGeom>
            <a:avLst/>
            <a:gdLst/>
            <a:ahLst/>
            <a:cxnLst/>
            <a:rect r="r" b="b" t="t" l="l"/>
            <a:pathLst>
              <a:path h="1513422" w="1464493">
                <a:moveTo>
                  <a:pt x="0" y="0"/>
                </a:moveTo>
                <a:lnTo>
                  <a:pt x="1464493" y="0"/>
                </a:lnTo>
                <a:lnTo>
                  <a:pt x="1464493" y="1513423"/>
                </a:lnTo>
                <a:lnTo>
                  <a:pt x="0" y="151342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76" t="0" r="-976" b="-1048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685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07338" y="2873966"/>
            <a:ext cx="8743570" cy="5825403"/>
          </a:xfrm>
          <a:custGeom>
            <a:avLst/>
            <a:gdLst/>
            <a:ahLst/>
            <a:cxnLst/>
            <a:rect r="r" b="b" t="t" l="l"/>
            <a:pathLst>
              <a:path h="5825403" w="8743570">
                <a:moveTo>
                  <a:pt x="0" y="0"/>
                </a:moveTo>
                <a:lnTo>
                  <a:pt x="8743569" y="0"/>
                </a:lnTo>
                <a:lnTo>
                  <a:pt x="8743569" y="5825403"/>
                </a:lnTo>
                <a:lnTo>
                  <a:pt x="0" y="58254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353280" y="185090"/>
            <a:ext cx="17595254" cy="2368291"/>
          </a:xfrm>
          <a:prstGeom prst="rect">
            <a:avLst/>
          </a:prstGeom>
          <a:solidFill>
            <a:srgbClr val="F2F0F4"/>
          </a:solidFill>
        </p:spPr>
      </p:sp>
      <p:sp>
        <p:nvSpPr>
          <p:cNvPr name="Freeform 4" id="4"/>
          <p:cNvSpPr/>
          <p:nvPr/>
        </p:nvSpPr>
        <p:spPr>
          <a:xfrm flipH="false" flipV="false" rot="0">
            <a:off x="407338" y="8699369"/>
            <a:ext cx="8743570" cy="1036939"/>
          </a:xfrm>
          <a:custGeom>
            <a:avLst/>
            <a:gdLst/>
            <a:ahLst/>
            <a:cxnLst/>
            <a:rect r="r" b="b" t="t" l="l"/>
            <a:pathLst>
              <a:path h="1036939" w="8743570">
                <a:moveTo>
                  <a:pt x="0" y="0"/>
                </a:moveTo>
                <a:lnTo>
                  <a:pt x="8743569" y="0"/>
                </a:lnTo>
                <a:lnTo>
                  <a:pt x="8743569" y="1036938"/>
                </a:lnTo>
                <a:lnTo>
                  <a:pt x="0" y="1036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07338" y="2873966"/>
            <a:ext cx="8736662" cy="1006642"/>
          </a:xfrm>
          <a:custGeom>
            <a:avLst/>
            <a:gdLst/>
            <a:ahLst/>
            <a:cxnLst/>
            <a:rect r="r" b="b" t="t" l="l"/>
            <a:pathLst>
              <a:path h="1006642" w="8736662">
                <a:moveTo>
                  <a:pt x="0" y="0"/>
                </a:moveTo>
                <a:lnTo>
                  <a:pt x="8736662" y="0"/>
                </a:lnTo>
                <a:lnTo>
                  <a:pt x="8736662" y="1006642"/>
                </a:lnTo>
                <a:lnTo>
                  <a:pt x="0" y="10066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3998782" y="544008"/>
            <a:ext cx="10621681" cy="3262633"/>
            <a:chOff x="0" y="0"/>
            <a:chExt cx="14162241" cy="4350177"/>
          </a:xfrm>
        </p:grpSpPr>
        <p:sp>
          <p:nvSpPr>
            <p:cNvPr name="TextBox 7" id="7"/>
            <p:cNvSpPr txBox="true"/>
            <p:nvPr/>
          </p:nvSpPr>
          <p:spPr>
            <a:xfrm rot="0">
              <a:off x="0" y="-104775"/>
              <a:ext cx="14162241" cy="247093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7524"/>
                </a:lnSpc>
              </a:pPr>
              <a:r>
                <a:rPr lang="en-US" sz="5374">
                  <a:solidFill>
                    <a:srgbClr val="15195A"/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Învățământ primar și secundar în Salamanca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0" y="3760705"/>
              <a:ext cx="14162241" cy="5894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>
                <a:lnSpc>
                  <a:spcPts val="4075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9150907" y="2555508"/>
            <a:ext cx="8473542" cy="82468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23675" indent="-311838" lvl="1">
              <a:lnSpc>
                <a:spcPts val="5055"/>
              </a:lnSpc>
              <a:buFont typeface="Arial"/>
              <a:buChar char="•"/>
            </a:pPr>
            <a:r>
              <a:rPr lang="en-US" sz="2888" spc="144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Învățământul primar include discipline care pun accentul pe limbi străine și competențe. Printre aceste materii se enumeră:</a:t>
            </a:r>
            <a:r>
              <a:rPr lang="en-US" b="true" sz="2888" spc="144">
                <a:solidFill>
                  <a:srgbClr val="FFFFFF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b="true" sz="2888" i="true" spc="144" u="sng">
                <a:solidFill>
                  <a:srgbClr val="FFFFFF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limba și literatura Spaniolă, matematică, stiințe sociale, stiințe naturale, educație fizică, arte plastice și limbi străine (în general engleză).</a:t>
            </a:r>
          </a:p>
          <a:p>
            <a:pPr algn="just" marL="623675" indent="-311838" lvl="1">
              <a:lnSpc>
                <a:spcPts val="5055"/>
              </a:lnSpc>
              <a:buFont typeface="Arial"/>
              <a:buChar char="•"/>
            </a:pPr>
            <a:r>
              <a:rPr lang="en-US" sz="2888" spc="144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Învățământul secundar continuă materia disciplinelor studiate în învățământul primar, adăugând discipline precum:</a:t>
            </a:r>
            <a:r>
              <a:rPr lang="en-US" b="true" sz="2888" spc="144">
                <a:solidFill>
                  <a:srgbClr val="FFFFFF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b="true" sz="2888" i="true" spc="144" u="sng">
                <a:solidFill>
                  <a:srgbClr val="FFFFFF"/>
                </a:solidFill>
                <a:latin typeface="Aileron Bold Italics"/>
                <a:ea typeface="Aileron Bold Italics"/>
                <a:cs typeface="Aileron Bold Italics"/>
                <a:sym typeface="Aileron Bold Italics"/>
              </a:rPr>
              <a:t>tehnologia, educația cetățenească și etica.</a:t>
            </a:r>
          </a:p>
          <a:p>
            <a:pPr algn="just">
              <a:lnSpc>
                <a:spcPts val="5055"/>
              </a:lnSpc>
            </a:pP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353280" y="110713"/>
            <a:ext cx="4011540" cy="1258522"/>
          </a:xfrm>
          <a:custGeom>
            <a:avLst/>
            <a:gdLst/>
            <a:ahLst/>
            <a:cxnLst/>
            <a:rect r="r" b="b" t="t" l="l"/>
            <a:pathLst>
              <a:path h="1258522" w="4011540">
                <a:moveTo>
                  <a:pt x="0" y="0"/>
                </a:moveTo>
                <a:lnTo>
                  <a:pt x="4011540" y="0"/>
                </a:lnTo>
                <a:lnTo>
                  <a:pt x="4011540" y="1258523"/>
                </a:lnTo>
                <a:lnTo>
                  <a:pt x="0" y="125852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6823507" y="-16737"/>
            <a:ext cx="1464493" cy="1513422"/>
          </a:xfrm>
          <a:custGeom>
            <a:avLst/>
            <a:gdLst/>
            <a:ahLst/>
            <a:cxnLst/>
            <a:rect r="r" b="b" t="t" l="l"/>
            <a:pathLst>
              <a:path h="1513422" w="1464493">
                <a:moveTo>
                  <a:pt x="0" y="0"/>
                </a:moveTo>
                <a:lnTo>
                  <a:pt x="1464493" y="0"/>
                </a:lnTo>
                <a:lnTo>
                  <a:pt x="1464493" y="1513423"/>
                </a:lnTo>
                <a:lnTo>
                  <a:pt x="0" y="151342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976" t="0" r="-976" b="-1048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33333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242907" y="-3709675"/>
            <a:ext cx="18773814" cy="18233135"/>
          </a:xfrm>
          <a:custGeom>
            <a:avLst/>
            <a:gdLst/>
            <a:ahLst/>
            <a:cxnLst/>
            <a:rect r="r" b="b" t="t" l="l"/>
            <a:pathLst>
              <a:path h="18233135" w="18773814">
                <a:moveTo>
                  <a:pt x="0" y="0"/>
                </a:moveTo>
                <a:lnTo>
                  <a:pt x="18773814" y="0"/>
                </a:lnTo>
                <a:lnTo>
                  <a:pt x="18773814" y="18233135"/>
                </a:lnTo>
                <a:lnTo>
                  <a:pt x="0" y="182331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AutoShape 4" id="4"/>
          <p:cNvSpPr/>
          <p:nvPr/>
        </p:nvSpPr>
        <p:spPr>
          <a:xfrm rot="0">
            <a:off x="3796815" y="3663451"/>
            <a:ext cx="10694371" cy="5766054"/>
          </a:xfrm>
          <a:prstGeom prst="rect">
            <a:avLst/>
          </a:prstGeom>
          <a:solidFill>
            <a:srgbClr val="F2F0F4">
              <a:alpha val="55686"/>
            </a:srgbClr>
          </a:solidFill>
        </p:spPr>
      </p:sp>
      <p:sp>
        <p:nvSpPr>
          <p:cNvPr name="TextBox 5" id="5"/>
          <p:cNvSpPr txBox="true"/>
          <p:nvPr/>
        </p:nvSpPr>
        <p:spPr>
          <a:xfrm rot="0">
            <a:off x="4156560" y="3717516"/>
            <a:ext cx="9974880" cy="60155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405"/>
              </a:lnSpc>
            </a:pPr>
            <a:r>
              <a:rPr lang="en-US" b="true" sz="3088" spc="154">
                <a:solidFill>
                  <a:srgbClr val="101457"/>
                </a:solidFill>
                <a:latin typeface="Aileron Bold"/>
                <a:ea typeface="Aileron Bold"/>
                <a:cs typeface="Aileron Bold"/>
                <a:sym typeface="Aileron Bold"/>
              </a:rPr>
              <a:t>Declarația de la Salamanca, adoptată în anul 1994, prezintă principiile, politicile și practicile din domeniul cerințelor educaționale speciale. Aceasta prevede ,,crearea &lt;&lt;scolilor pentru toti&gt;&gt; respectiv, instituții care să includă toți copiii, care să respecte diferențele dintre acestia, să sprijine elevii în activitatea de învațare și să răspundă cerințelor individuale”.</a:t>
            </a:r>
          </a:p>
          <a:p>
            <a:pPr algn="just">
              <a:lnSpc>
                <a:spcPts val="4355"/>
              </a:lnSpc>
            </a:pP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6823507" y="0"/>
            <a:ext cx="1464493" cy="1513422"/>
          </a:xfrm>
          <a:custGeom>
            <a:avLst/>
            <a:gdLst/>
            <a:ahLst/>
            <a:cxnLst/>
            <a:rect r="r" b="b" t="t" l="l"/>
            <a:pathLst>
              <a:path h="1513422" w="1464493">
                <a:moveTo>
                  <a:pt x="0" y="0"/>
                </a:moveTo>
                <a:lnTo>
                  <a:pt x="1464493" y="0"/>
                </a:lnTo>
                <a:lnTo>
                  <a:pt x="1464493" y="1513422"/>
                </a:lnTo>
                <a:lnTo>
                  <a:pt x="0" y="15134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76" t="0" r="-976" b="-1048"/>
            </a:stretch>
          </a:blipFill>
        </p:spPr>
      </p:sp>
      <p:sp>
        <p:nvSpPr>
          <p:cNvPr name="AutoShape 7" id="7"/>
          <p:cNvSpPr/>
          <p:nvPr/>
        </p:nvSpPr>
        <p:spPr>
          <a:xfrm rot="0">
            <a:off x="-4557586" y="-85414"/>
            <a:ext cx="8460292" cy="1465155"/>
          </a:xfrm>
          <a:prstGeom prst="rect">
            <a:avLst/>
          </a:prstGeom>
          <a:solidFill>
            <a:srgbClr val="F2F0F4"/>
          </a:solidFill>
        </p:spPr>
      </p:sp>
      <p:grpSp>
        <p:nvGrpSpPr>
          <p:cNvPr name="Group 8" id="8"/>
          <p:cNvGrpSpPr/>
          <p:nvPr/>
        </p:nvGrpSpPr>
        <p:grpSpPr>
          <a:xfrm rot="0">
            <a:off x="1885950" y="1201372"/>
            <a:ext cx="14241592" cy="2343150"/>
            <a:chOff x="0" y="0"/>
            <a:chExt cx="18988790" cy="3124200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18988790" cy="3124200"/>
              <a:chOff x="0" y="0"/>
              <a:chExt cx="3312049" cy="544927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3312049" cy="544927"/>
              </a:xfrm>
              <a:custGeom>
                <a:avLst/>
                <a:gdLst/>
                <a:ahLst/>
                <a:cxnLst/>
                <a:rect r="r" b="b" t="t" l="l"/>
                <a:pathLst>
                  <a:path h="544927" w="3312049">
                    <a:moveTo>
                      <a:pt x="0" y="0"/>
                    </a:moveTo>
                    <a:lnTo>
                      <a:pt x="0" y="544927"/>
                    </a:lnTo>
                    <a:lnTo>
                      <a:pt x="3312049" y="544927"/>
                    </a:lnTo>
                    <a:lnTo>
                      <a:pt x="3312049" y="0"/>
                    </a:lnTo>
                    <a:lnTo>
                      <a:pt x="0" y="0"/>
                    </a:lnTo>
                    <a:close/>
                    <a:moveTo>
                      <a:pt x="3251089" y="483967"/>
                    </a:moveTo>
                    <a:lnTo>
                      <a:pt x="59690" y="483967"/>
                    </a:lnTo>
                    <a:lnTo>
                      <a:pt x="59690" y="59690"/>
                    </a:lnTo>
                    <a:lnTo>
                      <a:pt x="3251089" y="59690"/>
                    </a:lnTo>
                    <a:lnTo>
                      <a:pt x="3251089" y="48396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TextBox 11" id="11"/>
            <p:cNvSpPr txBox="true"/>
            <p:nvPr/>
          </p:nvSpPr>
          <p:spPr>
            <a:xfrm rot="0">
              <a:off x="587370" y="985520"/>
              <a:ext cx="17756830" cy="113411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765"/>
                </a:lnSpc>
              </a:pPr>
              <a:r>
                <a:rPr lang="en-US" b="true" sz="5500" spc="330">
                  <a:solidFill>
                    <a:srgbClr val="FFFFFF"/>
                  </a:solidFill>
                  <a:latin typeface="Aileron Heavy Bold"/>
                  <a:ea typeface="Aileron Heavy Bold"/>
                  <a:cs typeface="Aileron Heavy Bold"/>
                  <a:sym typeface="Aileron Heavy Bold"/>
                </a:rPr>
                <a:t>DECLARAȚIA DE LA SALAMANCA</a:t>
              </a: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-119820" y="-57150"/>
            <a:ext cx="4011540" cy="1258522"/>
          </a:xfrm>
          <a:custGeom>
            <a:avLst/>
            <a:gdLst/>
            <a:ahLst/>
            <a:cxnLst/>
            <a:rect r="r" b="b" t="t" l="l"/>
            <a:pathLst>
              <a:path h="1258522" w="4011540">
                <a:moveTo>
                  <a:pt x="0" y="0"/>
                </a:moveTo>
                <a:lnTo>
                  <a:pt x="4011540" y="0"/>
                </a:lnTo>
                <a:lnTo>
                  <a:pt x="4011540" y="1258522"/>
                </a:lnTo>
                <a:lnTo>
                  <a:pt x="0" y="12585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0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701145" y="4716376"/>
            <a:ext cx="4467056" cy="6452968"/>
          </a:xfrm>
          <a:prstGeom prst="rect">
            <a:avLst/>
          </a:prstGeom>
          <a:solidFill>
            <a:srgbClr val="3C47D6">
              <a:alpha val="42745"/>
            </a:srgbClr>
          </a:solidFill>
        </p:spPr>
      </p:sp>
      <p:sp>
        <p:nvSpPr>
          <p:cNvPr name="TextBox 3" id="3"/>
          <p:cNvSpPr txBox="true"/>
          <p:nvPr/>
        </p:nvSpPr>
        <p:spPr>
          <a:xfrm rot="0">
            <a:off x="1701145" y="5453619"/>
            <a:ext cx="4467056" cy="17245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83"/>
              </a:lnSpc>
            </a:pPr>
            <a:r>
              <a:rPr lang="en-US" sz="4988">
                <a:solidFill>
                  <a:srgbClr val="F2F0F4"/>
                </a:solidFill>
                <a:latin typeface="Aileron Heavy"/>
                <a:ea typeface="Aileron Heavy"/>
                <a:cs typeface="Aileron Heavy"/>
                <a:sym typeface="Aileron Heavy"/>
              </a:rPr>
              <a:t>Universitatea</a:t>
            </a:r>
          </a:p>
          <a:p>
            <a:pPr algn="ctr">
              <a:lnSpc>
                <a:spcPts val="6983"/>
              </a:lnSpc>
            </a:pPr>
            <a:r>
              <a:rPr lang="en-US" b="true" sz="4988">
                <a:solidFill>
                  <a:srgbClr val="F2F0F4"/>
                </a:solidFill>
                <a:latin typeface="Aileron Heavy"/>
                <a:ea typeface="Aileron Heavy"/>
                <a:cs typeface="Aileron Heavy"/>
                <a:sym typeface="Aileron Heavy"/>
              </a:rPr>
              <a:t>Salamanca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6458863" y="1028700"/>
            <a:ext cx="11829137" cy="5122451"/>
            <a:chOff x="0" y="0"/>
            <a:chExt cx="15772182" cy="6829934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-209550"/>
              <a:ext cx="9682685" cy="123224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8236"/>
                </a:lnSpc>
              </a:pPr>
              <a:r>
                <a:rPr lang="en-US" sz="5084" i="true" spc="457">
                  <a:solidFill>
                    <a:srgbClr val="3C47D6"/>
                  </a:solidFill>
                  <a:latin typeface="Aileron Italics"/>
                  <a:ea typeface="Aileron Italics"/>
                  <a:cs typeface="Aileron Italics"/>
                  <a:sym typeface="Aileron Italics"/>
                </a:rPr>
                <a:t>Locație</a:t>
              </a: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0" y="1272593"/>
              <a:ext cx="15772182" cy="555734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829"/>
                </a:lnSpc>
              </a:pPr>
              <a:r>
                <a:rPr lang="en-US" sz="2759" spc="137">
                  <a:solidFill>
                    <a:srgbClr val="000000"/>
                  </a:solidFill>
                  <a:latin typeface="Aileron"/>
                  <a:ea typeface="Aileron"/>
                  <a:cs typeface="Aileron"/>
                  <a:sym typeface="Aileron"/>
                </a:rPr>
                <a:t>Unive</a:t>
              </a:r>
              <a:r>
                <a:rPr lang="en-US" sz="2759" spc="137">
                  <a:solidFill>
                    <a:srgbClr val="000000"/>
                  </a:solidFill>
                  <a:latin typeface="Aileron"/>
                  <a:ea typeface="Aileron"/>
                  <a:cs typeface="Aileron"/>
                  <a:sym typeface="Aileron"/>
                </a:rPr>
                <a:t>rsitatea este situată in orașul Salamanca, Spania. În interiorul orașului se află 6 campusuri educaționale :  Campusul Istoric, Campusul Științelor, Campusul Canalejas, Campusul Miguel de Unamuno (Campusul Științelor Bio-Sănătății și Campusul FES-Drept), Campusul Ciudad Jardín și Campusul Villamayor. În plus facultatea se caracterizează printr-o geografie larg dispersată, având campusuri educaționale și în :Ávila, Zamora, Béjar.</a:t>
              </a: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6458863" y="6491571"/>
            <a:ext cx="10955088" cy="3359090"/>
            <a:chOff x="0" y="0"/>
            <a:chExt cx="14606784" cy="4478787"/>
          </a:xfrm>
        </p:grpSpPr>
        <p:sp>
          <p:nvSpPr>
            <p:cNvPr name="TextBox 8" id="8"/>
            <p:cNvSpPr txBox="true"/>
            <p:nvPr/>
          </p:nvSpPr>
          <p:spPr>
            <a:xfrm rot="0">
              <a:off x="0" y="-209550"/>
              <a:ext cx="8967237" cy="122399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8135"/>
                </a:lnSpc>
              </a:pPr>
              <a:r>
                <a:rPr lang="en-US" sz="5021" i="true" spc="451">
                  <a:solidFill>
                    <a:srgbClr val="3C47D6"/>
                  </a:solidFill>
                  <a:latin typeface="Aileron Italics"/>
                  <a:ea typeface="Aileron Italics"/>
                  <a:cs typeface="Aileron Italics"/>
                  <a:sym typeface="Aileron Italics"/>
                </a:rPr>
                <a:t>Istoric</a:t>
              </a:r>
            </a:p>
          </p:txBody>
        </p:sp>
        <p:sp>
          <p:nvSpPr>
            <p:cNvPr name="TextBox 9" id="9"/>
            <p:cNvSpPr txBox="true"/>
            <p:nvPr/>
          </p:nvSpPr>
          <p:spPr>
            <a:xfrm rot="0">
              <a:off x="0" y="1332235"/>
              <a:ext cx="14606784" cy="31465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830"/>
                </a:lnSpc>
              </a:pPr>
              <a:r>
                <a:rPr lang="en-US" sz="2760" spc="138">
                  <a:solidFill>
                    <a:srgbClr val="000000"/>
                  </a:solidFill>
                  <a:latin typeface="Aileron"/>
                  <a:ea typeface="Aileron"/>
                  <a:cs typeface="Aileron"/>
                  <a:sym typeface="Aileron"/>
                </a:rPr>
                <a:t>Unive</a:t>
              </a:r>
              <a:r>
                <a:rPr lang="en-US" sz="2760" spc="138">
                  <a:solidFill>
                    <a:srgbClr val="000000"/>
                  </a:solidFill>
                  <a:latin typeface="Aileron"/>
                  <a:ea typeface="Aileron"/>
                  <a:cs typeface="Aileron"/>
                  <a:sym typeface="Aileron"/>
                </a:rPr>
                <a:t>rsitatea din Salamanca, fondată în 1218 de regele Alfonso al IX-lea, este cea mai veche din Spania. În 1929, a devenit prima universitate spaniolă care a oferit cursuri de limba spaniolă pentru studenți străini.</a:t>
              </a: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028700" y="211848"/>
            <a:ext cx="5811946" cy="5811946"/>
          </a:xfrm>
          <a:custGeom>
            <a:avLst/>
            <a:gdLst/>
            <a:ahLst/>
            <a:cxnLst/>
            <a:rect r="r" b="b" t="t" l="l"/>
            <a:pathLst>
              <a:path h="5811946" w="5811946">
                <a:moveTo>
                  <a:pt x="0" y="0"/>
                </a:moveTo>
                <a:lnTo>
                  <a:pt x="5811946" y="0"/>
                </a:lnTo>
                <a:lnTo>
                  <a:pt x="5811946" y="5811945"/>
                </a:lnTo>
                <a:lnTo>
                  <a:pt x="0" y="58119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-5400000">
            <a:off x="1701145" y="6363514"/>
            <a:ext cx="4467056" cy="4467056"/>
          </a:xfrm>
          <a:custGeom>
            <a:avLst/>
            <a:gdLst/>
            <a:ahLst/>
            <a:cxnLst/>
            <a:rect r="r" b="b" t="t" l="l"/>
            <a:pathLst>
              <a:path h="4467056" w="4467056">
                <a:moveTo>
                  <a:pt x="0" y="0"/>
                </a:moveTo>
                <a:lnTo>
                  <a:pt x="4467056" y="0"/>
                </a:lnTo>
                <a:lnTo>
                  <a:pt x="4467056" y="4467056"/>
                </a:lnTo>
                <a:lnTo>
                  <a:pt x="0" y="44670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-76867" y="0"/>
            <a:ext cx="4011540" cy="1258522"/>
          </a:xfrm>
          <a:custGeom>
            <a:avLst/>
            <a:gdLst/>
            <a:ahLst/>
            <a:cxnLst/>
            <a:rect r="r" b="b" t="t" l="l"/>
            <a:pathLst>
              <a:path h="1258522" w="4011540">
                <a:moveTo>
                  <a:pt x="0" y="0"/>
                </a:moveTo>
                <a:lnTo>
                  <a:pt x="4011540" y="0"/>
                </a:lnTo>
                <a:lnTo>
                  <a:pt x="4011540" y="1258522"/>
                </a:lnTo>
                <a:lnTo>
                  <a:pt x="0" y="12585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6823507" y="-127450"/>
            <a:ext cx="1464493" cy="1513422"/>
          </a:xfrm>
          <a:custGeom>
            <a:avLst/>
            <a:gdLst/>
            <a:ahLst/>
            <a:cxnLst/>
            <a:rect r="r" b="b" t="t" l="l"/>
            <a:pathLst>
              <a:path h="1513422" w="1464493">
                <a:moveTo>
                  <a:pt x="0" y="0"/>
                </a:moveTo>
                <a:lnTo>
                  <a:pt x="1464493" y="0"/>
                </a:lnTo>
                <a:lnTo>
                  <a:pt x="1464493" y="1513422"/>
                </a:lnTo>
                <a:lnTo>
                  <a:pt x="0" y="15134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976" t="0" r="-976" b="-1048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685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53280" y="339617"/>
            <a:ext cx="17581440" cy="9607766"/>
            <a:chOff x="0" y="0"/>
            <a:chExt cx="4088770" cy="223439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088770" cy="2234399"/>
            </a:xfrm>
            <a:custGeom>
              <a:avLst/>
              <a:gdLst/>
              <a:ahLst/>
              <a:cxnLst/>
              <a:rect r="r" b="b" t="t" l="l"/>
              <a:pathLst>
                <a:path h="2234399" w="4088770">
                  <a:moveTo>
                    <a:pt x="0" y="0"/>
                  </a:moveTo>
                  <a:lnTo>
                    <a:pt x="0" y="2234399"/>
                  </a:lnTo>
                  <a:lnTo>
                    <a:pt x="4088770" y="2234399"/>
                  </a:lnTo>
                  <a:lnTo>
                    <a:pt x="4088770" y="0"/>
                  </a:lnTo>
                  <a:lnTo>
                    <a:pt x="0" y="0"/>
                  </a:lnTo>
                  <a:close/>
                  <a:moveTo>
                    <a:pt x="4027810" y="2173439"/>
                  </a:moveTo>
                  <a:lnTo>
                    <a:pt x="59690" y="2173439"/>
                  </a:lnTo>
                  <a:lnTo>
                    <a:pt x="59690" y="59690"/>
                  </a:lnTo>
                  <a:lnTo>
                    <a:pt x="4027810" y="59690"/>
                  </a:lnTo>
                  <a:lnTo>
                    <a:pt x="4027810" y="2173439"/>
                  </a:lnTo>
                  <a:close/>
                </a:path>
              </a:pathLst>
            </a:custGeom>
            <a:solidFill>
              <a:srgbClr val="F2F0F4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28700" y="2956722"/>
            <a:ext cx="1671007" cy="1671007"/>
            <a:chOff x="0" y="0"/>
            <a:chExt cx="1913890" cy="19138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416940" y="3063563"/>
            <a:ext cx="894528" cy="1457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519"/>
              </a:lnSpc>
            </a:pPr>
            <a:r>
              <a:rPr lang="en-US" b="true" sz="9600" spc="288">
                <a:solidFill>
                  <a:srgbClr val="F2F0F4"/>
                </a:solidFill>
                <a:latin typeface="Aileron Heavy"/>
                <a:ea typeface="Aileron Heavy"/>
                <a:cs typeface="Aileron Heavy"/>
                <a:sym typeface="Aileron Heavy"/>
              </a:rPr>
              <a:t>1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9400112" y="2956722"/>
            <a:ext cx="1671007" cy="1671007"/>
            <a:chOff x="0" y="0"/>
            <a:chExt cx="1913890" cy="191389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9788352" y="3063563"/>
            <a:ext cx="894528" cy="1457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519"/>
              </a:lnSpc>
            </a:pPr>
            <a:r>
              <a:rPr lang="en-US" b="true" sz="9600" spc="288">
                <a:solidFill>
                  <a:srgbClr val="F2F0F4"/>
                </a:solidFill>
                <a:latin typeface="Aileron Heavy"/>
                <a:ea typeface="Aileron Heavy"/>
                <a:cs typeface="Aileron Heavy"/>
                <a:sym typeface="Aileron Heavy"/>
              </a:rPr>
              <a:t>3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1028700" y="6541118"/>
            <a:ext cx="1671007" cy="1671007"/>
            <a:chOff x="0" y="0"/>
            <a:chExt cx="1913890" cy="191389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2" id="12"/>
          <p:cNvSpPr txBox="true"/>
          <p:nvPr/>
        </p:nvSpPr>
        <p:spPr>
          <a:xfrm rot="0">
            <a:off x="1420371" y="6630276"/>
            <a:ext cx="894528" cy="1457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519"/>
              </a:lnSpc>
            </a:pPr>
            <a:r>
              <a:rPr lang="en-US" b="true" sz="9600" spc="288">
                <a:solidFill>
                  <a:srgbClr val="F2F0F4"/>
                </a:solidFill>
                <a:latin typeface="Aileron Heavy"/>
                <a:ea typeface="Aileron Heavy"/>
                <a:cs typeface="Aileron Heavy"/>
                <a:sym typeface="Aileron Heavy"/>
              </a:rPr>
              <a:t>2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9400112" y="6541118"/>
            <a:ext cx="1671007" cy="1671007"/>
            <a:chOff x="0" y="0"/>
            <a:chExt cx="1913890" cy="191389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5" id="15"/>
          <p:cNvSpPr txBox="true"/>
          <p:nvPr/>
        </p:nvSpPr>
        <p:spPr>
          <a:xfrm rot="0">
            <a:off x="9788352" y="6630276"/>
            <a:ext cx="894528" cy="1457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519"/>
              </a:lnSpc>
            </a:pPr>
            <a:r>
              <a:rPr lang="en-US" b="true" sz="9600" spc="288">
                <a:solidFill>
                  <a:srgbClr val="F2F0F4"/>
                </a:solidFill>
                <a:latin typeface="Aileron Heavy"/>
                <a:ea typeface="Aileron Heavy"/>
                <a:cs typeface="Aileron Heavy"/>
                <a:sym typeface="Aileron Heavy"/>
              </a:rPr>
              <a:t>4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3095949" y="2956722"/>
            <a:ext cx="6048051" cy="3399929"/>
            <a:chOff x="0" y="0"/>
            <a:chExt cx="8064068" cy="4533239"/>
          </a:xfrm>
        </p:grpSpPr>
        <p:sp>
          <p:nvSpPr>
            <p:cNvPr name="TextBox 17" id="17"/>
            <p:cNvSpPr txBox="true"/>
            <p:nvPr/>
          </p:nvSpPr>
          <p:spPr>
            <a:xfrm rot="0">
              <a:off x="0" y="0"/>
              <a:ext cx="8064068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371"/>
                </a:lnSpc>
              </a:pPr>
              <a:r>
                <a:rPr lang="en-US" sz="2809" spc="84">
                  <a:solidFill>
                    <a:srgbClr val="F2F0F4"/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Domeniul U</a:t>
              </a:r>
              <a:r>
                <a:rPr lang="en-US" b="true" sz="2809" spc="84">
                  <a:solidFill>
                    <a:srgbClr val="F2F0F4"/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manistic și Social:</a:t>
              </a:r>
            </a:p>
          </p:txBody>
        </p:sp>
        <p:sp>
          <p:nvSpPr>
            <p:cNvPr name="TextBox 18" id="18"/>
            <p:cNvSpPr txBox="true"/>
            <p:nvPr/>
          </p:nvSpPr>
          <p:spPr>
            <a:xfrm rot="0">
              <a:off x="0" y="642814"/>
              <a:ext cx="8064068" cy="38904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151"/>
                </a:lnSpc>
              </a:pPr>
            </a:p>
            <a:p>
              <a:pPr algn="l" marL="512188" indent="-256094" lvl="1">
                <a:lnSpc>
                  <a:spcPts val="4151"/>
                </a:lnSpc>
                <a:buFont typeface="Arial"/>
                <a:buChar char="•"/>
              </a:pPr>
              <a:r>
                <a:rPr lang="en-US" sz="2372" spc="118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Facul</a:t>
              </a:r>
              <a:r>
                <a:rPr lang="en-US" sz="2372" spc="118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tatea de Drept</a:t>
              </a:r>
            </a:p>
            <a:p>
              <a:pPr algn="l" marL="512188" indent="-256094" lvl="1">
                <a:lnSpc>
                  <a:spcPts val="4151"/>
                </a:lnSpc>
                <a:buFont typeface="Arial"/>
                <a:buChar char="•"/>
              </a:pPr>
              <a:r>
                <a:rPr lang="en-US" sz="2372" spc="118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Facultatea de Litere</a:t>
              </a:r>
            </a:p>
            <a:p>
              <a:pPr algn="l" marL="512188" indent="-256094" lvl="1">
                <a:lnSpc>
                  <a:spcPts val="4151"/>
                </a:lnSpc>
                <a:buFont typeface="Arial"/>
                <a:buChar char="•"/>
              </a:pPr>
              <a:r>
                <a:rPr lang="en-US" sz="2372" spc="118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Facultatea de Filosofie</a:t>
              </a:r>
            </a:p>
            <a:p>
              <a:pPr algn="l" marL="512188" indent="-256094" lvl="1">
                <a:lnSpc>
                  <a:spcPts val="4151"/>
                </a:lnSpc>
                <a:buFont typeface="Arial"/>
                <a:buChar char="•"/>
              </a:pPr>
              <a:r>
                <a:rPr lang="en-US" sz="2372" spc="118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Facultatea de Psihologie</a:t>
              </a:r>
            </a:p>
            <a:p>
              <a:pPr algn="l">
                <a:lnSpc>
                  <a:spcPts val="2729"/>
                </a:lnSpc>
              </a:pPr>
            </a:p>
          </p:txBody>
        </p:sp>
      </p:grpSp>
      <p:grpSp>
        <p:nvGrpSpPr>
          <p:cNvPr name="Group 19" id="19"/>
          <p:cNvGrpSpPr/>
          <p:nvPr/>
        </p:nvGrpSpPr>
        <p:grpSpPr>
          <a:xfrm rot="0">
            <a:off x="11566419" y="6541118"/>
            <a:ext cx="5791939" cy="2110578"/>
            <a:chOff x="0" y="0"/>
            <a:chExt cx="7722585" cy="2814104"/>
          </a:xfrm>
        </p:grpSpPr>
        <p:sp>
          <p:nvSpPr>
            <p:cNvPr name="TextBox 20" id="20"/>
            <p:cNvSpPr txBox="true"/>
            <p:nvPr/>
          </p:nvSpPr>
          <p:spPr>
            <a:xfrm rot="0">
              <a:off x="0" y="0"/>
              <a:ext cx="7722585" cy="5842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7"/>
                </a:lnSpc>
              </a:pPr>
              <a:r>
                <a:rPr lang="en-US" sz="2889" spc="86">
                  <a:solidFill>
                    <a:srgbClr val="F2F0F4"/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Dom</a:t>
              </a:r>
              <a:r>
                <a:rPr lang="en-US" b="true" sz="2889" spc="86">
                  <a:solidFill>
                    <a:srgbClr val="F2F0F4"/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eniul Medical:</a:t>
              </a:r>
            </a:p>
          </p:txBody>
        </p:sp>
        <p:sp>
          <p:nvSpPr>
            <p:cNvPr name="TextBox 21" id="21"/>
            <p:cNvSpPr txBox="true"/>
            <p:nvPr/>
          </p:nvSpPr>
          <p:spPr>
            <a:xfrm rot="0">
              <a:off x="0" y="770674"/>
              <a:ext cx="7722585" cy="204343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518160" indent="-259080" lvl="1">
                <a:lnSpc>
                  <a:spcPts val="4200"/>
                </a:lnSpc>
                <a:buFont typeface="Arial"/>
                <a:buChar char="•"/>
              </a:pPr>
              <a:r>
                <a:rPr lang="en-US" sz="2400" spc="120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Facul</a:t>
              </a:r>
              <a:r>
                <a:rPr lang="en-US" sz="2400" spc="120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tatea de Medicină</a:t>
              </a:r>
            </a:p>
            <a:p>
              <a:pPr algn="l" marL="518160" indent="-259080" lvl="1">
                <a:lnSpc>
                  <a:spcPts val="4200"/>
                </a:lnSpc>
                <a:buFont typeface="Arial"/>
                <a:buChar char="•"/>
              </a:pPr>
              <a:r>
                <a:rPr lang="en-US" sz="2400" spc="120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Facultatea de Farmacie</a:t>
              </a:r>
            </a:p>
            <a:p>
              <a:pPr algn="l" marL="518160" indent="-259080" lvl="1">
                <a:lnSpc>
                  <a:spcPts val="4200"/>
                </a:lnSpc>
                <a:buFont typeface="Arial"/>
                <a:buChar char="•"/>
              </a:pPr>
              <a:r>
                <a:rPr lang="en-US" sz="2400" spc="120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Școala de Asistență și Fizioterapie</a:t>
              </a: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3095949" y="6541118"/>
            <a:ext cx="6048051" cy="3343148"/>
            <a:chOff x="0" y="0"/>
            <a:chExt cx="8064068" cy="4457531"/>
          </a:xfrm>
        </p:grpSpPr>
        <p:sp>
          <p:nvSpPr>
            <p:cNvPr name="TextBox 23" id="23"/>
            <p:cNvSpPr txBox="true"/>
            <p:nvPr/>
          </p:nvSpPr>
          <p:spPr>
            <a:xfrm rot="0">
              <a:off x="0" y="0"/>
              <a:ext cx="8064068" cy="10795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7"/>
                </a:lnSpc>
              </a:pPr>
              <a:r>
                <a:rPr lang="en-US" sz="2889" spc="86">
                  <a:solidFill>
                    <a:srgbClr val="F2F0F4"/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Dom</a:t>
              </a:r>
              <a:r>
                <a:rPr lang="en-US" b="true" sz="2889" spc="86">
                  <a:solidFill>
                    <a:srgbClr val="F2F0F4"/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eniul Științific și Tehnic:</a:t>
              </a:r>
            </a:p>
            <a:p>
              <a:pPr algn="l">
                <a:lnSpc>
                  <a:spcPts val="2987"/>
                </a:lnSpc>
              </a:pPr>
            </a:p>
          </p:txBody>
        </p:sp>
        <p:sp>
          <p:nvSpPr>
            <p:cNvPr name="TextBox 24" id="24"/>
            <p:cNvSpPr txBox="true"/>
            <p:nvPr/>
          </p:nvSpPr>
          <p:spPr>
            <a:xfrm rot="0">
              <a:off x="0" y="1180369"/>
              <a:ext cx="8064068" cy="327716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509005" indent="-254502" lvl="1">
                <a:lnSpc>
                  <a:spcPts val="4125"/>
                </a:lnSpc>
                <a:buFont typeface="Arial"/>
                <a:buChar char="•"/>
              </a:pPr>
              <a:r>
                <a:rPr lang="en-US" sz="2357" spc="117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Facultat</a:t>
              </a:r>
              <a:r>
                <a:rPr lang="en-US" sz="2357" spc="117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ea de Științe</a:t>
              </a:r>
            </a:p>
            <a:p>
              <a:pPr algn="l" marL="509005" indent="-254502" lvl="1">
                <a:lnSpc>
                  <a:spcPts val="4125"/>
                </a:lnSpc>
                <a:buFont typeface="Arial"/>
                <a:buChar char="•"/>
              </a:pPr>
              <a:r>
                <a:rPr lang="en-US" sz="2357" spc="117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Facultatea de Biologie</a:t>
              </a:r>
            </a:p>
            <a:p>
              <a:pPr algn="l" marL="509005" indent="-254502" lvl="1">
                <a:lnSpc>
                  <a:spcPts val="4125"/>
                </a:lnSpc>
                <a:buFont typeface="Arial"/>
                <a:buChar char="•"/>
              </a:pPr>
              <a:r>
                <a:rPr lang="en-US" sz="2357" spc="117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Facultatea de Chimie</a:t>
              </a:r>
            </a:p>
            <a:p>
              <a:pPr algn="l" marL="509005" indent="-254502" lvl="1">
                <a:lnSpc>
                  <a:spcPts val="4125"/>
                </a:lnSpc>
                <a:buFont typeface="Arial"/>
                <a:buChar char="•"/>
              </a:pPr>
              <a:r>
                <a:rPr lang="en-US" sz="2357" spc="117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Facultatea de Economie și Afaceri</a:t>
              </a:r>
            </a:p>
            <a:p>
              <a:pPr algn="l" marL="401056" indent="-200528" lvl="1">
                <a:lnSpc>
                  <a:spcPts val="3250"/>
                </a:lnSpc>
                <a:buFont typeface="Arial"/>
                <a:buChar char="•"/>
              </a:pPr>
            </a:p>
          </p:txBody>
        </p:sp>
      </p:grpSp>
      <p:grpSp>
        <p:nvGrpSpPr>
          <p:cNvPr name="Group 25" id="25"/>
          <p:cNvGrpSpPr/>
          <p:nvPr/>
        </p:nvGrpSpPr>
        <p:grpSpPr>
          <a:xfrm rot="0">
            <a:off x="353280" y="339617"/>
            <a:ext cx="17595254" cy="2368291"/>
            <a:chOff x="0" y="0"/>
            <a:chExt cx="23460339" cy="3157722"/>
          </a:xfrm>
        </p:grpSpPr>
        <p:sp>
          <p:nvSpPr>
            <p:cNvPr name="AutoShape 26" id="26"/>
            <p:cNvSpPr/>
            <p:nvPr/>
          </p:nvSpPr>
          <p:spPr>
            <a:xfrm rot="0">
              <a:off x="0" y="0"/>
              <a:ext cx="23460339" cy="3157722"/>
            </a:xfrm>
            <a:prstGeom prst="rect">
              <a:avLst/>
            </a:prstGeom>
            <a:solidFill>
              <a:srgbClr val="F2F0F4"/>
            </a:solidFill>
          </p:spPr>
        </p:sp>
        <p:sp>
          <p:nvSpPr>
            <p:cNvPr name="TextBox 27" id="27"/>
            <p:cNvSpPr txBox="true"/>
            <p:nvPr/>
          </p:nvSpPr>
          <p:spPr>
            <a:xfrm rot="0">
              <a:off x="5065877" y="430781"/>
              <a:ext cx="13205387" cy="227711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765"/>
                </a:lnSpc>
              </a:pPr>
              <a:r>
                <a:rPr lang="en-US" b="true" sz="5500" spc="330">
                  <a:solidFill>
                    <a:srgbClr val="000000"/>
                  </a:solidFill>
                  <a:latin typeface="Aileron Heavy Bold"/>
                  <a:ea typeface="Aileron Heavy Bold"/>
                  <a:cs typeface="Aileron Heavy Bold"/>
                  <a:sym typeface="Aileron Heavy Bold"/>
                </a:rPr>
                <a:t>DEPAR</a:t>
              </a:r>
              <a:r>
                <a:rPr lang="en-US" b="true" sz="5500" spc="330">
                  <a:solidFill>
                    <a:srgbClr val="000000"/>
                  </a:solidFill>
                  <a:latin typeface="Aileron Heavy Bold"/>
                  <a:ea typeface="Aileron Heavy Bold"/>
                  <a:cs typeface="Aileron Heavy Bold"/>
                  <a:sym typeface="Aileron Heavy Bold"/>
                </a:rPr>
                <a:t>TAMENTELE FACULĂȚII</a:t>
              </a:r>
            </a:p>
          </p:txBody>
        </p:sp>
      </p:grpSp>
      <p:grpSp>
        <p:nvGrpSpPr>
          <p:cNvPr name="Group 28" id="28"/>
          <p:cNvGrpSpPr/>
          <p:nvPr/>
        </p:nvGrpSpPr>
        <p:grpSpPr>
          <a:xfrm rot="0">
            <a:off x="0" y="7689839"/>
            <a:ext cx="2601323" cy="2597161"/>
            <a:chOff x="0" y="0"/>
            <a:chExt cx="6350000" cy="6339840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grpSp>
        <p:nvGrpSpPr>
          <p:cNvPr name="Group 30" id="30"/>
          <p:cNvGrpSpPr/>
          <p:nvPr/>
        </p:nvGrpSpPr>
        <p:grpSpPr>
          <a:xfrm rot="-10800000">
            <a:off x="15686677" y="0"/>
            <a:ext cx="2601323" cy="2597161"/>
            <a:chOff x="0" y="0"/>
            <a:chExt cx="6350000" cy="6339840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6350000" cy="6339840"/>
            </a:xfrm>
            <a:custGeom>
              <a:avLst/>
              <a:gdLst/>
              <a:ahLst/>
              <a:cxnLst/>
              <a:rect r="r" b="b" t="t" l="l"/>
              <a:pathLst>
                <a:path h="6339840" w="635000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11471169" y="2956722"/>
            <a:ext cx="5791939" cy="1036349"/>
            <a:chOff x="0" y="0"/>
            <a:chExt cx="7722585" cy="1381798"/>
          </a:xfrm>
        </p:grpSpPr>
        <p:sp>
          <p:nvSpPr>
            <p:cNvPr name="TextBox 33" id="33"/>
            <p:cNvSpPr txBox="true"/>
            <p:nvPr/>
          </p:nvSpPr>
          <p:spPr>
            <a:xfrm rot="0">
              <a:off x="0" y="0"/>
              <a:ext cx="7722585" cy="5842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7"/>
                </a:lnSpc>
              </a:pPr>
              <a:r>
                <a:rPr lang="en-US" sz="2889" spc="86">
                  <a:solidFill>
                    <a:srgbClr val="F2F0F4"/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Domeniul artistic:</a:t>
              </a: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0" y="770674"/>
              <a:ext cx="7722585" cy="6111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147"/>
                </a:lnSpc>
              </a:pPr>
              <a:r>
                <a:rPr lang="en-US" sz="2370" spc="118">
                  <a:solidFill>
                    <a:srgbClr val="F2F0F4"/>
                  </a:solidFill>
                  <a:latin typeface="Aileron"/>
                  <a:ea typeface="Aileron"/>
                  <a:cs typeface="Aileron"/>
                  <a:sym typeface="Aileron"/>
                </a:rPr>
                <a:t>Facultatea de arte frumoase</a:t>
              </a:r>
            </a:p>
          </p:txBody>
        </p:sp>
      </p:grpSp>
      <p:sp>
        <p:nvSpPr>
          <p:cNvPr name="Freeform 35" id="35"/>
          <p:cNvSpPr/>
          <p:nvPr/>
        </p:nvSpPr>
        <p:spPr>
          <a:xfrm flipH="false" flipV="false" rot="0">
            <a:off x="353280" y="364699"/>
            <a:ext cx="4011540" cy="1258522"/>
          </a:xfrm>
          <a:custGeom>
            <a:avLst/>
            <a:gdLst/>
            <a:ahLst/>
            <a:cxnLst/>
            <a:rect r="r" b="b" t="t" l="l"/>
            <a:pathLst>
              <a:path h="1258522" w="4011540">
                <a:moveTo>
                  <a:pt x="0" y="0"/>
                </a:moveTo>
                <a:lnTo>
                  <a:pt x="4011540" y="0"/>
                </a:lnTo>
                <a:lnTo>
                  <a:pt x="4011540" y="1258523"/>
                </a:lnTo>
                <a:lnTo>
                  <a:pt x="0" y="12585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6" id="36"/>
          <p:cNvSpPr/>
          <p:nvPr/>
        </p:nvSpPr>
        <p:spPr>
          <a:xfrm flipH="false" flipV="false" rot="0">
            <a:off x="16470227" y="364699"/>
            <a:ext cx="1464493" cy="1513422"/>
          </a:xfrm>
          <a:custGeom>
            <a:avLst/>
            <a:gdLst/>
            <a:ahLst/>
            <a:cxnLst/>
            <a:rect r="r" b="b" t="t" l="l"/>
            <a:pathLst>
              <a:path h="1513422" w="1464493">
                <a:moveTo>
                  <a:pt x="0" y="0"/>
                </a:moveTo>
                <a:lnTo>
                  <a:pt x="1464493" y="0"/>
                </a:lnTo>
                <a:lnTo>
                  <a:pt x="1464493" y="1513423"/>
                </a:lnTo>
                <a:lnTo>
                  <a:pt x="0" y="15134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76" t="0" r="-976" b="-1048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5C8D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832912" y="1155622"/>
            <a:ext cx="7695116" cy="8883067"/>
          </a:xfrm>
          <a:custGeom>
            <a:avLst/>
            <a:gdLst/>
            <a:ahLst/>
            <a:cxnLst/>
            <a:rect r="r" b="b" t="t" l="l"/>
            <a:pathLst>
              <a:path h="8883067" w="7695116">
                <a:moveTo>
                  <a:pt x="0" y="0"/>
                </a:moveTo>
                <a:lnTo>
                  <a:pt x="7695116" y="0"/>
                </a:lnTo>
                <a:lnTo>
                  <a:pt x="7695116" y="8883067"/>
                </a:lnTo>
                <a:lnTo>
                  <a:pt x="0" y="888306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5000"/>
            </a:blip>
            <a:stretch>
              <a:fillRect l="0" t="-15010" r="0" b="-1501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1155622"/>
            <a:ext cx="10832912" cy="1127915"/>
            <a:chOff x="0" y="0"/>
            <a:chExt cx="14443883" cy="1503887"/>
          </a:xfrm>
        </p:grpSpPr>
        <p:sp>
          <p:nvSpPr>
            <p:cNvPr name="AutoShape 4" id="4"/>
            <p:cNvSpPr/>
            <p:nvPr/>
          </p:nvSpPr>
          <p:spPr>
            <a:xfrm rot="0">
              <a:off x="0" y="0"/>
              <a:ext cx="14443883" cy="1503887"/>
            </a:xfrm>
            <a:prstGeom prst="rect">
              <a:avLst/>
            </a:prstGeom>
            <a:solidFill>
              <a:srgbClr val="F2F0F4"/>
            </a:solidFill>
          </p:spPr>
        </p:sp>
        <p:sp>
          <p:nvSpPr>
            <p:cNvPr name="TextBox 5" id="5"/>
            <p:cNvSpPr txBox="true"/>
            <p:nvPr/>
          </p:nvSpPr>
          <p:spPr>
            <a:xfrm rot="0">
              <a:off x="447806" y="270135"/>
              <a:ext cx="13548271" cy="73831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642"/>
                </a:lnSpc>
              </a:pPr>
              <a:r>
                <a:rPr lang="en-US" sz="3316">
                  <a:solidFill>
                    <a:srgbClr val="3C47D6"/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Procesul de admitere + taxele de școlarizare</a:t>
              </a: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669226" y="2267585"/>
            <a:ext cx="8843384" cy="2875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24"/>
              </a:lnSpc>
              <a:spcBef>
                <a:spcPct val="0"/>
              </a:spcBef>
            </a:pPr>
            <a:r>
              <a:rPr lang="en-US" sz="2699" spc="134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 În general, </a:t>
            </a:r>
            <a:r>
              <a:rPr lang="en-US" b="true" sz="2699" spc="134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taxele </a:t>
            </a:r>
            <a:r>
              <a:rPr lang="en-US" sz="2699" spc="134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de șc</a:t>
            </a:r>
            <a:r>
              <a:rPr lang="en-US" sz="2699" spc="134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olarizare la Universitatea din Salamanca sunt de aproximativ 2.500 € pe an pentru studiile de licență și 5.000 € pe an pentru studiile de masterat.</a:t>
            </a:r>
          </a:p>
          <a:p>
            <a:pPr algn="ctr">
              <a:lnSpc>
                <a:spcPts val="4374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375111" y="4641745"/>
            <a:ext cx="10030435" cy="52700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05"/>
              </a:lnSpc>
              <a:spcBef>
                <a:spcPct val="0"/>
              </a:spcBef>
            </a:pPr>
            <a:r>
              <a:rPr lang="en-US" sz="2688" spc="134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Admiterea variază în funcție de nivelul de studii și statutul candidatului. Pentru licență, candidații spanioli susțin EBAU, iar cei internați</a:t>
            </a:r>
            <a:r>
              <a:rPr lang="en-US" sz="2688" spc="134">
                <a:solidFill>
                  <a:srgbClr val="000000"/>
                </a:solidFill>
                <a:latin typeface="Aileron"/>
                <a:ea typeface="Aileron"/>
                <a:cs typeface="Aileron"/>
                <a:sym typeface="Aileron"/>
              </a:rPr>
              <a:t>onali trebuie să își echivaleze studiile. La master și doctorat, admiterea se face pe baza dosarului academic, scrisorii de motivație și CV-ului, iar candidații internaționali trebuie să demonstreze cunoștințe de limba spaniolă (B1-B2) sau engleză (B2). Înscrierea se face online, în perioadele stabilite de universitate. Costurile depind de tipul și nivelul programului de studii.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0" y="-102900"/>
            <a:ext cx="4011540" cy="1258522"/>
          </a:xfrm>
          <a:custGeom>
            <a:avLst/>
            <a:gdLst/>
            <a:ahLst/>
            <a:cxnLst/>
            <a:rect r="r" b="b" t="t" l="l"/>
            <a:pathLst>
              <a:path h="1258522" w="4011540">
                <a:moveTo>
                  <a:pt x="0" y="0"/>
                </a:moveTo>
                <a:lnTo>
                  <a:pt x="4011540" y="0"/>
                </a:lnTo>
                <a:lnTo>
                  <a:pt x="4011540" y="1258522"/>
                </a:lnTo>
                <a:lnTo>
                  <a:pt x="0" y="12585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6823507" y="-160187"/>
            <a:ext cx="1464493" cy="1513422"/>
          </a:xfrm>
          <a:custGeom>
            <a:avLst/>
            <a:gdLst/>
            <a:ahLst/>
            <a:cxnLst/>
            <a:rect r="r" b="b" t="t" l="l"/>
            <a:pathLst>
              <a:path h="1513422" w="1464493">
                <a:moveTo>
                  <a:pt x="0" y="0"/>
                </a:moveTo>
                <a:lnTo>
                  <a:pt x="1464493" y="0"/>
                </a:lnTo>
                <a:lnTo>
                  <a:pt x="1464493" y="1513422"/>
                </a:lnTo>
                <a:lnTo>
                  <a:pt x="0" y="15134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76" t="0" r="-976" b="-1048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DAGnKKq-3e4</dc:identifier>
  <dcterms:modified xsi:type="dcterms:W3CDTF">2011-08-01T06:04:30Z</dcterms:modified>
  <cp:revision>1</cp:revision>
  <dc:title>2020 University Profile</dc:title>
</cp:coreProperties>
</file>