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x="18288000" cy="10287000"/>
  <p:notesSz cx="6858000" cy="9144000"/>
  <p:embeddedFontLst>
    <p:embeddedFont>
      <p:font typeface="Morl Bold" charset="1" panose="02000000000000000000"/>
      <p:regular r:id="rId18"/>
    </p:embeddedFont>
    <p:embeddedFont>
      <p:font typeface="Canva Sans" charset="1" panose="020B0503030501040103"/>
      <p:regular r:id="rId19"/>
    </p:embeddedFont>
    <p:embeddedFont>
      <p:font typeface="Canva Sans Bold" charset="1" panose="020B0803030501040103"/>
      <p:regular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png" Type="http://schemas.openxmlformats.org/officeDocument/2006/relationships/image"/><Relationship Id="rId11" Target="../media/image10.svg" Type="http://schemas.openxmlformats.org/officeDocument/2006/relationships/image"/><Relationship Id="rId12" Target="../media/image11.jpeg" Type="http://schemas.openxmlformats.org/officeDocument/2006/relationships/image"/><Relationship Id="rId13" Target="../media/image12.jpeg" Type="http://schemas.openxmlformats.org/officeDocument/2006/relationships/image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Relationship Id="rId7" Target="../media/image6.svg" Type="http://schemas.openxmlformats.org/officeDocument/2006/relationships/image"/><Relationship Id="rId8" Target="../media/image7.png" Type="http://schemas.openxmlformats.org/officeDocument/2006/relationships/image"/><Relationship Id="rId9" Target="../media/image8.sv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44.svg" Type="http://schemas.openxmlformats.org/officeDocument/2006/relationships/image"/><Relationship Id="rId11" Target="../media/image7.png" Type="http://schemas.openxmlformats.org/officeDocument/2006/relationships/image"/><Relationship Id="rId12" Target="../media/image8.svg" Type="http://schemas.openxmlformats.org/officeDocument/2006/relationships/image"/><Relationship Id="rId13" Target="http://www.renfe.com" TargetMode="External" Type="http://schemas.openxmlformats.org/officeDocument/2006/relationships/hyperlink"/><Relationship Id="rId14" Target="../media/image11.jpeg" Type="http://schemas.openxmlformats.org/officeDocument/2006/relationships/image"/><Relationship Id="rId15" Target="../media/image12.jpeg" Type="http://schemas.openxmlformats.org/officeDocument/2006/relationships/image"/><Relationship Id="rId2" Target="../media/image38.png" Type="http://schemas.openxmlformats.org/officeDocument/2006/relationships/image"/><Relationship Id="rId3" Target="../media/image39.svg" Type="http://schemas.openxmlformats.org/officeDocument/2006/relationships/image"/><Relationship Id="rId4" Target="../media/image40.png" Type="http://schemas.openxmlformats.org/officeDocument/2006/relationships/image"/><Relationship Id="rId5" Target="../media/image41.svg" Type="http://schemas.openxmlformats.org/officeDocument/2006/relationships/image"/><Relationship Id="rId6" Target="../media/image42.png" Type="http://schemas.openxmlformats.org/officeDocument/2006/relationships/image"/><Relationship Id="rId7" Target="../media/image59.png" Type="http://schemas.openxmlformats.org/officeDocument/2006/relationships/image"/><Relationship Id="rId8" Target="../media/image60.svg" Type="http://schemas.openxmlformats.org/officeDocument/2006/relationships/image"/><Relationship Id="rId9" Target="../media/image43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8.svg" Type="http://schemas.openxmlformats.org/officeDocument/2006/relationships/image"/><Relationship Id="rId11" Target="../media/image12.jpeg" Type="http://schemas.openxmlformats.org/officeDocument/2006/relationships/image"/><Relationship Id="rId12" Target="../media/image11.jpeg" Type="http://schemas.openxmlformats.org/officeDocument/2006/relationships/image"/><Relationship Id="rId2" Target="../media/image22.png" Type="http://schemas.openxmlformats.org/officeDocument/2006/relationships/image"/><Relationship Id="rId3" Target="../media/image23.svg" Type="http://schemas.openxmlformats.org/officeDocument/2006/relationships/image"/><Relationship Id="rId4" Target="../media/image61.png" Type="http://schemas.openxmlformats.org/officeDocument/2006/relationships/image"/><Relationship Id="rId5" Target="../media/image9.png" Type="http://schemas.openxmlformats.org/officeDocument/2006/relationships/image"/><Relationship Id="rId6" Target="../media/image10.svg" Type="http://schemas.openxmlformats.org/officeDocument/2006/relationships/image"/><Relationship Id="rId7" Target="../media/image62.png" Type="http://schemas.openxmlformats.org/officeDocument/2006/relationships/image"/><Relationship Id="rId8" Target="../media/image63.svg" Type="http://schemas.openxmlformats.org/officeDocument/2006/relationships/image"/><Relationship Id="rId9" Target="../media/image7.pn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52.svg" Type="http://schemas.openxmlformats.org/officeDocument/2006/relationships/image"/><Relationship Id="rId11" Target="../media/image68.png" Type="http://schemas.openxmlformats.org/officeDocument/2006/relationships/image"/><Relationship Id="rId12" Target="../media/image69.svg" Type="http://schemas.openxmlformats.org/officeDocument/2006/relationships/image"/><Relationship Id="rId13" Target="../media/image12.jpeg" Type="http://schemas.openxmlformats.org/officeDocument/2006/relationships/image"/><Relationship Id="rId14" Target="https://www.adif.es" TargetMode="External" Type="http://schemas.openxmlformats.org/officeDocument/2006/relationships/hyperlink"/><Relationship Id="rId15" Target="../media/image11.jpeg" Type="http://schemas.openxmlformats.org/officeDocument/2006/relationships/image"/><Relationship Id="rId2" Target="../media/image64.png" Type="http://schemas.openxmlformats.org/officeDocument/2006/relationships/image"/><Relationship Id="rId3" Target="../media/image65.svg" Type="http://schemas.openxmlformats.org/officeDocument/2006/relationships/image"/><Relationship Id="rId4" Target="../media/image15.png" Type="http://schemas.openxmlformats.org/officeDocument/2006/relationships/image"/><Relationship Id="rId5" Target="../media/image66.png" Type="http://schemas.openxmlformats.org/officeDocument/2006/relationships/image"/><Relationship Id="rId6" Target="../media/image67.svg" Type="http://schemas.openxmlformats.org/officeDocument/2006/relationships/image"/><Relationship Id="rId7" Target="../media/image7.png" Type="http://schemas.openxmlformats.org/officeDocument/2006/relationships/image"/><Relationship Id="rId8" Target="../media/image8.svg" Type="http://schemas.openxmlformats.org/officeDocument/2006/relationships/image"/><Relationship Id="rId9" Target="../media/image51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1.svg" Type="http://schemas.openxmlformats.org/officeDocument/2006/relationships/image"/><Relationship Id="rId11" Target="../media/image11.jpeg" Type="http://schemas.openxmlformats.org/officeDocument/2006/relationships/image"/><Relationship Id="rId12" Target="../media/image12.jpeg" Type="http://schemas.openxmlformats.org/officeDocument/2006/relationships/image"/><Relationship Id="rId2" Target="../media/image13.png" Type="http://schemas.openxmlformats.org/officeDocument/2006/relationships/image"/><Relationship Id="rId3" Target="../media/image14.svg" Type="http://schemas.openxmlformats.org/officeDocument/2006/relationships/image"/><Relationship Id="rId4" Target="../media/image15.png" Type="http://schemas.openxmlformats.org/officeDocument/2006/relationships/image"/><Relationship Id="rId5" Target="../media/image16.png" Type="http://schemas.openxmlformats.org/officeDocument/2006/relationships/image"/><Relationship Id="rId6" Target="../media/image17.svg" Type="http://schemas.openxmlformats.org/officeDocument/2006/relationships/image"/><Relationship Id="rId7" Target="../media/image18.png" Type="http://schemas.openxmlformats.org/officeDocument/2006/relationships/image"/><Relationship Id="rId8" Target="../media/image19.svg" Type="http://schemas.openxmlformats.org/officeDocument/2006/relationships/image"/><Relationship Id="rId9" Target="../media/image20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7.svg" Type="http://schemas.openxmlformats.org/officeDocument/2006/relationships/image"/><Relationship Id="rId11" Target="../media/image28.png" Type="http://schemas.openxmlformats.org/officeDocument/2006/relationships/image"/><Relationship Id="rId12" Target="../media/image29.png" Type="http://schemas.openxmlformats.org/officeDocument/2006/relationships/image"/><Relationship Id="rId13" Target="../media/image30.jpeg" Type="http://schemas.openxmlformats.org/officeDocument/2006/relationships/image"/><Relationship Id="rId14" Target="../media/image11.jpeg" Type="http://schemas.openxmlformats.org/officeDocument/2006/relationships/image"/><Relationship Id="rId15" Target="../media/image12.jpeg" Type="http://schemas.openxmlformats.org/officeDocument/2006/relationships/image"/><Relationship Id="rId2" Target="../media/image22.png" Type="http://schemas.openxmlformats.org/officeDocument/2006/relationships/image"/><Relationship Id="rId3" Target="../media/image23.svg" Type="http://schemas.openxmlformats.org/officeDocument/2006/relationships/image"/><Relationship Id="rId4" Target="../media/image15.png" Type="http://schemas.openxmlformats.org/officeDocument/2006/relationships/image"/><Relationship Id="rId5" Target="../media/image24.png" Type="http://schemas.openxmlformats.org/officeDocument/2006/relationships/image"/><Relationship Id="rId6" Target="../media/image25.svg" Type="http://schemas.openxmlformats.org/officeDocument/2006/relationships/image"/><Relationship Id="rId7" Target="../media/image7.png" Type="http://schemas.openxmlformats.org/officeDocument/2006/relationships/image"/><Relationship Id="rId8" Target="../media/image8.svg" Type="http://schemas.openxmlformats.org/officeDocument/2006/relationships/image"/><Relationship Id="rId9" Target="../media/image26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7.svg" Type="http://schemas.openxmlformats.org/officeDocument/2006/relationships/image"/><Relationship Id="rId11" Target="../media/image36.png" Type="http://schemas.openxmlformats.org/officeDocument/2006/relationships/image"/><Relationship Id="rId12" Target="../media/image37.svg" Type="http://schemas.openxmlformats.org/officeDocument/2006/relationships/image"/><Relationship Id="rId13" Target="../media/image11.jpeg" Type="http://schemas.openxmlformats.org/officeDocument/2006/relationships/image"/><Relationship Id="rId14" Target="../media/image12.jpeg" Type="http://schemas.openxmlformats.org/officeDocument/2006/relationships/image"/><Relationship Id="rId2" Target="../media/image7.png" Type="http://schemas.openxmlformats.org/officeDocument/2006/relationships/image"/><Relationship Id="rId3" Target="../media/image8.svg" Type="http://schemas.openxmlformats.org/officeDocument/2006/relationships/image"/><Relationship Id="rId4" Target="../media/image31.png" Type="http://schemas.openxmlformats.org/officeDocument/2006/relationships/image"/><Relationship Id="rId5" Target="../media/image32.svg" Type="http://schemas.openxmlformats.org/officeDocument/2006/relationships/image"/><Relationship Id="rId6" Target="../media/image33.png" Type="http://schemas.openxmlformats.org/officeDocument/2006/relationships/image"/><Relationship Id="rId7" Target="../media/image34.png" Type="http://schemas.openxmlformats.org/officeDocument/2006/relationships/image"/><Relationship Id="rId8" Target="../media/image35.svg" Type="http://schemas.openxmlformats.org/officeDocument/2006/relationships/image"/><Relationship Id="rId9" Target="../media/image16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2.jpeg" Type="http://schemas.openxmlformats.org/officeDocument/2006/relationships/image"/><Relationship Id="rId2" Target="../media/image38.png" Type="http://schemas.openxmlformats.org/officeDocument/2006/relationships/image"/><Relationship Id="rId3" Target="../media/image39.svg" Type="http://schemas.openxmlformats.org/officeDocument/2006/relationships/image"/><Relationship Id="rId4" Target="../media/image40.png" Type="http://schemas.openxmlformats.org/officeDocument/2006/relationships/image"/><Relationship Id="rId5" Target="../media/image41.svg" Type="http://schemas.openxmlformats.org/officeDocument/2006/relationships/image"/><Relationship Id="rId6" Target="../media/image42.png" Type="http://schemas.openxmlformats.org/officeDocument/2006/relationships/image"/><Relationship Id="rId7" Target="../media/image43.png" Type="http://schemas.openxmlformats.org/officeDocument/2006/relationships/image"/><Relationship Id="rId8" Target="../media/image44.svg" Type="http://schemas.openxmlformats.org/officeDocument/2006/relationships/image"/><Relationship Id="rId9" Target="../media/image11.jpe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50.svg" Type="http://schemas.openxmlformats.org/officeDocument/2006/relationships/image"/><Relationship Id="rId11" Target="../media/image51.png" Type="http://schemas.openxmlformats.org/officeDocument/2006/relationships/image"/><Relationship Id="rId12" Target="../media/image52.svg" Type="http://schemas.openxmlformats.org/officeDocument/2006/relationships/image"/><Relationship Id="rId13" Target="../media/image12.jpeg" Type="http://schemas.openxmlformats.org/officeDocument/2006/relationships/image"/><Relationship Id="rId14" Target="../media/image11.jpeg" Type="http://schemas.openxmlformats.org/officeDocument/2006/relationships/image"/><Relationship Id="rId2" Target="../media/image22.png" Type="http://schemas.openxmlformats.org/officeDocument/2006/relationships/image"/><Relationship Id="rId3" Target="../media/image23.svg" Type="http://schemas.openxmlformats.org/officeDocument/2006/relationships/image"/><Relationship Id="rId4" Target="../media/image45.jpeg" Type="http://schemas.openxmlformats.org/officeDocument/2006/relationships/image"/><Relationship Id="rId5" Target="../media/image15.png" Type="http://schemas.openxmlformats.org/officeDocument/2006/relationships/image"/><Relationship Id="rId6" Target="../media/image46.jpeg" Type="http://schemas.openxmlformats.org/officeDocument/2006/relationships/image"/><Relationship Id="rId7" Target="../media/image47.jpeg" Type="http://schemas.openxmlformats.org/officeDocument/2006/relationships/image"/><Relationship Id="rId8" Target="../media/image48.jpeg" Type="http://schemas.openxmlformats.org/officeDocument/2006/relationships/image"/><Relationship Id="rId9" Target="../media/image49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1.jpeg" Type="http://schemas.openxmlformats.org/officeDocument/2006/relationships/image"/><Relationship Id="rId11" Target="../media/image12.jpeg" Type="http://schemas.openxmlformats.org/officeDocument/2006/relationships/image"/><Relationship Id="rId2" Target="../media/image13.png" Type="http://schemas.openxmlformats.org/officeDocument/2006/relationships/image"/><Relationship Id="rId3" Target="../media/image14.svg" Type="http://schemas.openxmlformats.org/officeDocument/2006/relationships/image"/><Relationship Id="rId4" Target="../media/image9.png" Type="http://schemas.openxmlformats.org/officeDocument/2006/relationships/image"/><Relationship Id="rId5" Target="../media/image10.svg" Type="http://schemas.openxmlformats.org/officeDocument/2006/relationships/image"/><Relationship Id="rId6" Target="../media/image7.png" Type="http://schemas.openxmlformats.org/officeDocument/2006/relationships/image"/><Relationship Id="rId7" Target="../media/image8.svg" Type="http://schemas.openxmlformats.org/officeDocument/2006/relationships/image"/><Relationship Id="rId8" Target="../media/image53.png" Type="http://schemas.openxmlformats.org/officeDocument/2006/relationships/image"/><Relationship Id="rId9" Target="../media/image54.sv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2.jpeg" Type="http://schemas.openxmlformats.org/officeDocument/2006/relationships/image"/><Relationship Id="rId11" Target="../media/image11.jpeg" Type="http://schemas.openxmlformats.org/officeDocument/2006/relationships/image"/><Relationship Id="rId2" Target="../media/image38.png" Type="http://schemas.openxmlformats.org/officeDocument/2006/relationships/image"/><Relationship Id="rId3" Target="../media/image39.svg" Type="http://schemas.openxmlformats.org/officeDocument/2006/relationships/image"/><Relationship Id="rId4" Target="../media/image55.png" Type="http://schemas.openxmlformats.org/officeDocument/2006/relationships/image"/><Relationship Id="rId5" Target="../media/image56.svg" Type="http://schemas.openxmlformats.org/officeDocument/2006/relationships/image"/><Relationship Id="rId6" Target="../media/image57.png" Type="http://schemas.openxmlformats.org/officeDocument/2006/relationships/image"/><Relationship Id="rId7" Target="../media/image58.svg" Type="http://schemas.openxmlformats.org/officeDocument/2006/relationships/image"/><Relationship Id="rId8" Target="../media/image7.png" Type="http://schemas.openxmlformats.org/officeDocument/2006/relationships/image"/><Relationship Id="rId9" Target="../media/image8.sv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2.jpeg" Type="http://schemas.openxmlformats.org/officeDocument/2006/relationships/image"/><Relationship Id="rId11" Target="../media/image11.jpeg" Type="http://schemas.openxmlformats.org/officeDocument/2006/relationships/image"/><Relationship Id="rId2" Target="../media/image13.png" Type="http://schemas.openxmlformats.org/officeDocument/2006/relationships/image"/><Relationship Id="rId3" Target="../media/image14.svg" Type="http://schemas.openxmlformats.org/officeDocument/2006/relationships/image"/><Relationship Id="rId4" Target="../media/image53.png" Type="http://schemas.openxmlformats.org/officeDocument/2006/relationships/image"/><Relationship Id="rId5" Target="../media/image54.svg" Type="http://schemas.openxmlformats.org/officeDocument/2006/relationships/image"/><Relationship Id="rId6" Target="../media/image9.png" Type="http://schemas.openxmlformats.org/officeDocument/2006/relationships/image"/><Relationship Id="rId7" Target="../media/image10.svg" Type="http://schemas.openxmlformats.org/officeDocument/2006/relationships/image"/><Relationship Id="rId8" Target="../media/image7.png" Type="http://schemas.openxmlformats.org/officeDocument/2006/relationships/image"/><Relationship Id="rId9" Target="../media/image8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AB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8718789" y="204869"/>
            <a:ext cx="23401212" cy="9877262"/>
          </a:xfrm>
          <a:custGeom>
            <a:avLst/>
            <a:gdLst/>
            <a:ahLst/>
            <a:cxnLst/>
            <a:rect r="r" b="b" t="t" l="l"/>
            <a:pathLst>
              <a:path h="9877262" w="23401212">
                <a:moveTo>
                  <a:pt x="0" y="0"/>
                </a:moveTo>
                <a:lnTo>
                  <a:pt x="23401212" y="0"/>
                </a:lnTo>
                <a:lnTo>
                  <a:pt x="23401212" y="9877262"/>
                </a:lnTo>
                <a:lnTo>
                  <a:pt x="0" y="987726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7696504" y="9228215"/>
            <a:ext cx="12722890" cy="3086100"/>
            <a:chOff x="0" y="0"/>
            <a:chExt cx="3350885" cy="81280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3350885" cy="812800"/>
            </a:xfrm>
            <a:custGeom>
              <a:avLst/>
              <a:gdLst/>
              <a:ahLst/>
              <a:cxnLst/>
              <a:rect r="r" b="b" t="t" l="l"/>
              <a:pathLst>
                <a:path h="812800" w="3350885">
                  <a:moveTo>
                    <a:pt x="0" y="0"/>
                  </a:moveTo>
                  <a:lnTo>
                    <a:pt x="3350885" y="0"/>
                  </a:lnTo>
                  <a:lnTo>
                    <a:pt x="3350885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10657B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38100"/>
              <a:ext cx="3350885" cy="774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300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602716">
            <a:off x="-1689652" y="-1380149"/>
            <a:ext cx="12246556" cy="13047298"/>
            <a:chOff x="0" y="0"/>
            <a:chExt cx="3225430" cy="3436325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3225430" cy="3436326"/>
            </a:xfrm>
            <a:custGeom>
              <a:avLst/>
              <a:gdLst/>
              <a:ahLst/>
              <a:cxnLst/>
              <a:rect r="r" b="b" t="t" l="l"/>
              <a:pathLst>
                <a:path h="3436326" w="3225430">
                  <a:moveTo>
                    <a:pt x="0" y="0"/>
                  </a:moveTo>
                  <a:lnTo>
                    <a:pt x="3225430" y="0"/>
                  </a:lnTo>
                  <a:lnTo>
                    <a:pt x="3225430" y="3436326"/>
                  </a:lnTo>
                  <a:lnTo>
                    <a:pt x="0" y="3436326"/>
                  </a:lnTo>
                  <a:close/>
                </a:path>
              </a:pathLst>
            </a:custGeom>
            <a:solidFill>
              <a:srgbClr val="E0F9FD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38100"/>
              <a:ext cx="3225430" cy="33982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300"/>
                </a:lnSpc>
              </a:pPr>
            </a:p>
          </p:txBody>
        </p:sp>
      </p:grpSp>
      <p:sp>
        <p:nvSpPr>
          <p:cNvPr name="Freeform 9" id="9"/>
          <p:cNvSpPr/>
          <p:nvPr/>
        </p:nvSpPr>
        <p:spPr>
          <a:xfrm flipH="false" flipV="false" rot="0">
            <a:off x="6389874" y="4794977"/>
            <a:ext cx="24710388" cy="4537726"/>
          </a:xfrm>
          <a:custGeom>
            <a:avLst/>
            <a:gdLst/>
            <a:ahLst/>
            <a:cxnLst/>
            <a:rect r="r" b="b" t="t" l="l"/>
            <a:pathLst>
              <a:path h="4537726" w="24710388">
                <a:moveTo>
                  <a:pt x="0" y="0"/>
                </a:moveTo>
                <a:lnTo>
                  <a:pt x="24710388" y="0"/>
                </a:lnTo>
                <a:lnTo>
                  <a:pt x="24710388" y="4537726"/>
                </a:lnTo>
                <a:lnTo>
                  <a:pt x="0" y="453772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1882059" y="3710994"/>
            <a:ext cx="6073023" cy="9166828"/>
          </a:xfrm>
          <a:custGeom>
            <a:avLst/>
            <a:gdLst/>
            <a:ahLst/>
            <a:cxnLst/>
            <a:rect r="r" b="b" t="t" l="l"/>
            <a:pathLst>
              <a:path h="9166828" w="6073023">
                <a:moveTo>
                  <a:pt x="0" y="0"/>
                </a:moveTo>
                <a:lnTo>
                  <a:pt x="6073024" y="0"/>
                </a:lnTo>
                <a:lnTo>
                  <a:pt x="6073024" y="9166828"/>
                </a:lnTo>
                <a:lnTo>
                  <a:pt x="0" y="916682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0296329" y="757846"/>
            <a:ext cx="4328726" cy="1589823"/>
          </a:xfrm>
          <a:custGeom>
            <a:avLst/>
            <a:gdLst/>
            <a:ahLst/>
            <a:cxnLst/>
            <a:rect r="r" b="b" t="t" l="l"/>
            <a:pathLst>
              <a:path h="1589823" w="4328726">
                <a:moveTo>
                  <a:pt x="0" y="0"/>
                </a:moveTo>
                <a:lnTo>
                  <a:pt x="4328726" y="0"/>
                </a:lnTo>
                <a:lnTo>
                  <a:pt x="4328726" y="1589824"/>
                </a:lnTo>
                <a:lnTo>
                  <a:pt x="0" y="158982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9144000" y="873227"/>
            <a:ext cx="2304657" cy="846438"/>
          </a:xfrm>
          <a:custGeom>
            <a:avLst/>
            <a:gdLst/>
            <a:ahLst/>
            <a:cxnLst/>
            <a:rect r="r" b="b" t="t" l="l"/>
            <a:pathLst>
              <a:path h="846438" w="2304657">
                <a:moveTo>
                  <a:pt x="0" y="0"/>
                </a:moveTo>
                <a:lnTo>
                  <a:pt x="2304657" y="0"/>
                </a:lnTo>
                <a:lnTo>
                  <a:pt x="2304657" y="846438"/>
                </a:lnTo>
                <a:lnTo>
                  <a:pt x="0" y="84643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-1370749" y="545893"/>
            <a:ext cx="4087169" cy="1501106"/>
          </a:xfrm>
          <a:custGeom>
            <a:avLst/>
            <a:gdLst/>
            <a:ahLst/>
            <a:cxnLst/>
            <a:rect r="r" b="b" t="t" l="l"/>
            <a:pathLst>
              <a:path h="1501106" w="4087169">
                <a:moveTo>
                  <a:pt x="0" y="0"/>
                </a:moveTo>
                <a:lnTo>
                  <a:pt x="4087169" y="0"/>
                </a:lnTo>
                <a:lnTo>
                  <a:pt x="4087169" y="1501106"/>
                </a:lnTo>
                <a:lnTo>
                  <a:pt x="0" y="150110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1028700" y="1190625"/>
            <a:ext cx="8885036" cy="34929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635"/>
              </a:lnSpc>
            </a:pPr>
            <a:r>
              <a:rPr lang="en-US" sz="8635" b="true">
                <a:solidFill>
                  <a:srgbClr val="10374E"/>
                </a:solidFill>
                <a:latin typeface="Morl Bold"/>
                <a:ea typeface="Morl Bold"/>
                <a:cs typeface="Morl Bold"/>
                <a:sym typeface="Morl Bold"/>
              </a:rPr>
              <a:t>REȚEAUA DE TRANSPORT DIN ORAȘUL SALAMANCA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028700" y="5248275"/>
            <a:ext cx="7908577" cy="13628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281"/>
              </a:lnSpc>
            </a:pPr>
            <a:r>
              <a:rPr lang="en-US" sz="5281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Duță Anastasia</a:t>
            </a:r>
          </a:p>
          <a:p>
            <a:pPr algn="l">
              <a:lnSpc>
                <a:spcPts val="5281"/>
              </a:lnSpc>
            </a:pPr>
            <a:r>
              <a:rPr lang="en-US" sz="5281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Spinosu Andreea</a:t>
            </a:r>
          </a:p>
        </p:txBody>
      </p:sp>
      <p:sp>
        <p:nvSpPr>
          <p:cNvPr name="Freeform 16" id="16"/>
          <p:cNvSpPr/>
          <p:nvPr/>
        </p:nvSpPr>
        <p:spPr>
          <a:xfrm flipH="false" flipV="false" rot="0">
            <a:off x="-230450" y="6132287"/>
            <a:ext cx="4664077" cy="5035441"/>
          </a:xfrm>
          <a:custGeom>
            <a:avLst/>
            <a:gdLst/>
            <a:ahLst/>
            <a:cxnLst/>
            <a:rect r="r" b="b" t="t" l="l"/>
            <a:pathLst>
              <a:path h="5035441" w="4664077">
                <a:moveTo>
                  <a:pt x="0" y="0"/>
                </a:moveTo>
                <a:lnTo>
                  <a:pt x="4664077" y="0"/>
                </a:lnTo>
                <a:lnTo>
                  <a:pt x="4664077" y="5035441"/>
                </a:lnTo>
                <a:lnTo>
                  <a:pt x="0" y="503544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672836" y="245223"/>
            <a:ext cx="3418588" cy="1072498"/>
          </a:xfrm>
          <a:custGeom>
            <a:avLst/>
            <a:gdLst/>
            <a:ahLst/>
            <a:cxnLst/>
            <a:rect r="r" b="b" t="t" l="l"/>
            <a:pathLst>
              <a:path h="1072498" w="3418588">
                <a:moveTo>
                  <a:pt x="0" y="0"/>
                </a:moveTo>
                <a:lnTo>
                  <a:pt x="3418588" y="0"/>
                </a:lnTo>
                <a:lnTo>
                  <a:pt x="3418588" y="1072498"/>
                </a:lnTo>
                <a:lnTo>
                  <a:pt x="0" y="1072498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0" t="0" r="0" b="0"/>
            </a:stretch>
          </a:blipFill>
        </p:spPr>
      </p:sp>
      <p:grpSp>
        <p:nvGrpSpPr>
          <p:cNvPr name="Group 18" id="18"/>
          <p:cNvGrpSpPr/>
          <p:nvPr/>
        </p:nvGrpSpPr>
        <p:grpSpPr>
          <a:xfrm rot="0">
            <a:off x="16286959" y="245223"/>
            <a:ext cx="1668123" cy="1595848"/>
            <a:chOff x="0" y="0"/>
            <a:chExt cx="812800" cy="777583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812800" cy="777583"/>
            </a:xfrm>
            <a:custGeom>
              <a:avLst/>
              <a:gdLst/>
              <a:ahLst/>
              <a:cxnLst/>
              <a:rect r="r" b="b" t="t" l="l"/>
              <a:pathLst>
                <a:path h="777583" w="812800">
                  <a:moveTo>
                    <a:pt x="406400" y="0"/>
                  </a:moveTo>
                  <a:cubicBezTo>
                    <a:pt x="181951" y="0"/>
                    <a:pt x="0" y="174068"/>
                    <a:pt x="0" y="388792"/>
                  </a:cubicBezTo>
                  <a:cubicBezTo>
                    <a:pt x="0" y="603515"/>
                    <a:pt x="181951" y="777583"/>
                    <a:pt x="406400" y="777583"/>
                  </a:cubicBezTo>
                  <a:cubicBezTo>
                    <a:pt x="630849" y="777583"/>
                    <a:pt x="812800" y="603515"/>
                    <a:pt x="812800" y="388792"/>
                  </a:cubicBezTo>
                  <a:cubicBezTo>
                    <a:pt x="812800" y="174068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13"/>
              <a:stretch>
                <a:fillRect l="0" t="-3539" r="0" b="-3539"/>
              </a:stretch>
            </a:blipFill>
          </p:spPr>
        </p:sp>
      </p:grp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AB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2148663" y="4361942"/>
            <a:ext cx="12707929" cy="5363805"/>
          </a:xfrm>
          <a:custGeom>
            <a:avLst/>
            <a:gdLst/>
            <a:ahLst/>
            <a:cxnLst/>
            <a:rect r="r" b="b" t="t" l="l"/>
            <a:pathLst>
              <a:path h="5363805" w="12707929">
                <a:moveTo>
                  <a:pt x="0" y="0"/>
                </a:moveTo>
                <a:lnTo>
                  <a:pt x="12707929" y="0"/>
                </a:lnTo>
                <a:lnTo>
                  <a:pt x="12707929" y="5363805"/>
                </a:lnTo>
                <a:lnTo>
                  <a:pt x="0" y="53638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true" flipV="false" rot="0">
            <a:off x="10508204" y="4348095"/>
            <a:ext cx="12707929" cy="5363805"/>
          </a:xfrm>
          <a:custGeom>
            <a:avLst/>
            <a:gdLst/>
            <a:ahLst/>
            <a:cxnLst/>
            <a:rect r="r" b="b" t="t" l="l"/>
            <a:pathLst>
              <a:path h="5363805" w="12707929">
                <a:moveTo>
                  <a:pt x="12707929" y="0"/>
                </a:moveTo>
                <a:lnTo>
                  <a:pt x="0" y="0"/>
                </a:lnTo>
                <a:lnTo>
                  <a:pt x="0" y="5363805"/>
                </a:lnTo>
                <a:lnTo>
                  <a:pt x="12707929" y="5363805"/>
                </a:lnTo>
                <a:lnTo>
                  <a:pt x="12707929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880339" y="283942"/>
            <a:ext cx="11477209" cy="7694650"/>
            <a:chOff x="0" y="0"/>
            <a:chExt cx="3022804" cy="2026574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3022804" cy="2026574"/>
            </a:xfrm>
            <a:custGeom>
              <a:avLst/>
              <a:gdLst/>
              <a:ahLst/>
              <a:cxnLst/>
              <a:rect r="r" b="b" t="t" l="l"/>
              <a:pathLst>
                <a:path h="2026574" w="3022804">
                  <a:moveTo>
                    <a:pt x="6745" y="0"/>
                  </a:moveTo>
                  <a:lnTo>
                    <a:pt x="3016059" y="0"/>
                  </a:lnTo>
                  <a:cubicBezTo>
                    <a:pt x="3019784" y="0"/>
                    <a:pt x="3022804" y="3020"/>
                    <a:pt x="3022804" y="6745"/>
                  </a:cubicBezTo>
                  <a:lnTo>
                    <a:pt x="3022804" y="2019829"/>
                  </a:lnTo>
                  <a:cubicBezTo>
                    <a:pt x="3022804" y="2021618"/>
                    <a:pt x="3022093" y="2023334"/>
                    <a:pt x="3020828" y="2024599"/>
                  </a:cubicBezTo>
                  <a:cubicBezTo>
                    <a:pt x="3019563" y="2025864"/>
                    <a:pt x="3017848" y="2026574"/>
                    <a:pt x="3016059" y="2026574"/>
                  </a:cubicBezTo>
                  <a:lnTo>
                    <a:pt x="6745" y="2026574"/>
                  </a:lnTo>
                  <a:cubicBezTo>
                    <a:pt x="4956" y="2026574"/>
                    <a:pt x="3241" y="2025864"/>
                    <a:pt x="1976" y="2024599"/>
                  </a:cubicBezTo>
                  <a:cubicBezTo>
                    <a:pt x="711" y="2023334"/>
                    <a:pt x="0" y="2021618"/>
                    <a:pt x="0" y="2019829"/>
                  </a:cubicBezTo>
                  <a:lnTo>
                    <a:pt x="0" y="6745"/>
                  </a:lnTo>
                  <a:cubicBezTo>
                    <a:pt x="0" y="4956"/>
                    <a:pt x="711" y="3241"/>
                    <a:pt x="1976" y="1976"/>
                  </a:cubicBezTo>
                  <a:cubicBezTo>
                    <a:pt x="3241" y="711"/>
                    <a:pt x="4956" y="0"/>
                    <a:pt x="6745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FFFFFF">
                    <a:alpha val="95000"/>
                  </a:srgbClr>
                </a:gs>
                <a:gs pos="100000">
                  <a:srgbClr val="C8EBED">
                    <a:alpha val="90500"/>
                  </a:srgbClr>
                </a:gs>
              </a:gsLst>
              <a:lin ang="5400000"/>
            </a:gradFill>
          </p:spPr>
        </p:sp>
        <p:sp>
          <p:nvSpPr>
            <p:cNvPr name="TextBox 6" id="6"/>
            <p:cNvSpPr txBox="true"/>
            <p:nvPr/>
          </p:nvSpPr>
          <p:spPr>
            <a:xfrm>
              <a:off x="0" y="-38100"/>
              <a:ext cx="3022804" cy="206467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l">
                <a:lnSpc>
                  <a:spcPts val="1679"/>
                </a:lnSpc>
              </a:pPr>
            </a:p>
          </p:txBody>
        </p:sp>
      </p:grpSp>
      <p:sp>
        <p:nvSpPr>
          <p:cNvPr name="Freeform 7" id="7"/>
          <p:cNvSpPr/>
          <p:nvPr/>
        </p:nvSpPr>
        <p:spPr>
          <a:xfrm flipH="false" flipV="false" rot="0">
            <a:off x="-1735979" y="6740157"/>
            <a:ext cx="11882561" cy="3802419"/>
          </a:xfrm>
          <a:custGeom>
            <a:avLst/>
            <a:gdLst/>
            <a:ahLst/>
            <a:cxnLst/>
            <a:rect r="r" b="b" t="t" l="l"/>
            <a:pathLst>
              <a:path h="3802419" w="11882561">
                <a:moveTo>
                  <a:pt x="0" y="0"/>
                </a:moveTo>
                <a:lnTo>
                  <a:pt x="11882561" y="0"/>
                </a:lnTo>
                <a:lnTo>
                  <a:pt x="11882561" y="3802420"/>
                </a:lnTo>
                <a:lnTo>
                  <a:pt x="0" y="380242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4029432" y="8169092"/>
            <a:ext cx="19844288" cy="1948348"/>
          </a:xfrm>
          <a:custGeom>
            <a:avLst/>
            <a:gdLst/>
            <a:ahLst/>
            <a:cxnLst/>
            <a:rect r="r" b="b" t="t" l="l"/>
            <a:pathLst>
              <a:path h="1948348" w="19844288">
                <a:moveTo>
                  <a:pt x="0" y="0"/>
                </a:moveTo>
                <a:lnTo>
                  <a:pt x="19844289" y="0"/>
                </a:lnTo>
                <a:lnTo>
                  <a:pt x="19844289" y="1948348"/>
                </a:lnTo>
                <a:lnTo>
                  <a:pt x="0" y="194834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1850576" y="4786622"/>
            <a:ext cx="6437424" cy="7709490"/>
          </a:xfrm>
          <a:custGeom>
            <a:avLst/>
            <a:gdLst/>
            <a:ahLst/>
            <a:cxnLst/>
            <a:rect r="r" b="b" t="t" l="l"/>
            <a:pathLst>
              <a:path h="7709490" w="6437424">
                <a:moveTo>
                  <a:pt x="0" y="0"/>
                </a:moveTo>
                <a:lnTo>
                  <a:pt x="6437424" y="0"/>
                </a:lnTo>
                <a:lnTo>
                  <a:pt x="6437424" y="7709490"/>
                </a:lnTo>
                <a:lnTo>
                  <a:pt x="0" y="770949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0" id="10"/>
          <p:cNvGrpSpPr/>
          <p:nvPr/>
        </p:nvGrpSpPr>
        <p:grpSpPr>
          <a:xfrm rot="0">
            <a:off x="14835437" y="1773458"/>
            <a:ext cx="1405729" cy="1405729"/>
            <a:chOff x="0" y="0"/>
            <a:chExt cx="812800" cy="812800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BCD33"/>
            </a:solidFill>
          </p:spPr>
        </p:sp>
        <p:sp>
          <p:nvSpPr>
            <p:cNvPr name="TextBox 12" id="12"/>
            <p:cNvSpPr txBox="true"/>
            <p:nvPr/>
          </p:nvSpPr>
          <p:spPr>
            <a:xfrm>
              <a:off x="76200" y="114300"/>
              <a:ext cx="660400" cy="6223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300"/>
                </a:lnSpc>
              </a:pPr>
            </a:p>
          </p:txBody>
        </p:sp>
      </p:grpSp>
      <p:sp>
        <p:nvSpPr>
          <p:cNvPr name="Freeform 13" id="13"/>
          <p:cNvSpPr/>
          <p:nvPr/>
        </p:nvSpPr>
        <p:spPr>
          <a:xfrm flipH="false" flipV="false" rot="0">
            <a:off x="16723684" y="869078"/>
            <a:ext cx="1949448" cy="715979"/>
          </a:xfrm>
          <a:custGeom>
            <a:avLst/>
            <a:gdLst/>
            <a:ahLst/>
            <a:cxnLst/>
            <a:rect r="r" b="b" t="t" l="l"/>
            <a:pathLst>
              <a:path h="715979" w="1949448">
                <a:moveTo>
                  <a:pt x="0" y="0"/>
                </a:moveTo>
                <a:lnTo>
                  <a:pt x="1949448" y="0"/>
                </a:lnTo>
                <a:lnTo>
                  <a:pt x="1949448" y="715979"/>
                </a:lnTo>
                <a:lnTo>
                  <a:pt x="0" y="715979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1124887" y="1188968"/>
            <a:ext cx="11232661" cy="55568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940"/>
              </a:lnSpc>
            </a:pPr>
          </a:p>
          <a:p>
            <a:pPr algn="l">
              <a:lnSpc>
                <a:spcPts val="2940"/>
              </a:lnSpc>
            </a:pPr>
            <a:r>
              <a:rPr lang="en-US" sz="2100" b="true">
                <a:solidFill>
                  <a:srgbClr val="10374E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Cum se cumpără biletele</a:t>
            </a:r>
          </a:p>
          <a:p>
            <a:pPr algn="l">
              <a:lnSpc>
                <a:spcPts val="2940"/>
              </a:lnSpc>
            </a:pPr>
          </a:p>
          <a:p>
            <a:pPr algn="l">
              <a:lnSpc>
                <a:spcPts val="2940"/>
              </a:lnSpc>
            </a:pPr>
            <a:r>
              <a:rPr lang="en-US" sz="2100">
                <a:solidFill>
                  <a:srgbClr val="10374E"/>
                </a:solidFill>
                <a:latin typeface="Canva Sans"/>
                <a:ea typeface="Canva Sans"/>
                <a:cs typeface="Canva Sans"/>
                <a:sym typeface="Canva Sans"/>
              </a:rPr>
              <a:t>Online: </a:t>
            </a:r>
            <a:r>
              <a:rPr lang="en-US" sz="2100" u="sng">
                <a:solidFill>
                  <a:srgbClr val="10374E"/>
                </a:solidFill>
                <a:latin typeface="Canva Sans"/>
                <a:ea typeface="Canva Sans"/>
                <a:cs typeface="Canva Sans"/>
                <a:sym typeface="Canva Sans"/>
                <a:hlinkClick r:id="rId13" tooltip="http://www.renfe.com"/>
              </a:rPr>
              <a:t>www.renfe.com</a:t>
            </a:r>
            <a:r>
              <a:rPr lang="en-US" sz="2100">
                <a:solidFill>
                  <a:srgbClr val="10374E"/>
                </a:solidFill>
                <a:latin typeface="Canva Sans"/>
                <a:ea typeface="Canva Sans"/>
                <a:cs typeface="Canva Sans"/>
                <a:sym typeface="Canva Sans"/>
              </a:rPr>
              <a:t> (recomandat)</a:t>
            </a:r>
          </a:p>
          <a:p>
            <a:pPr algn="l">
              <a:lnSpc>
                <a:spcPts val="2940"/>
              </a:lnSpc>
            </a:pPr>
            <a:r>
              <a:rPr lang="en-US" sz="2100">
                <a:solidFill>
                  <a:srgbClr val="10374E"/>
                </a:solidFill>
                <a:latin typeface="Canva Sans"/>
                <a:ea typeface="Canva Sans"/>
                <a:cs typeface="Canva Sans"/>
                <a:sym typeface="Canva Sans"/>
              </a:rPr>
              <a:t>Prin aplicația RENFE – rapi</a:t>
            </a:r>
            <a:r>
              <a:rPr lang="en-US" sz="2100">
                <a:solidFill>
                  <a:srgbClr val="10374E"/>
                </a:solidFill>
                <a:latin typeface="Canva Sans"/>
                <a:ea typeface="Canva Sans"/>
                <a:cs typeface="Canva Sans"/>
                <a:sym typeface="Canva Sans"/>
              </a:rPr>
              <a:t>d, intuitiv</a:t>
            </a:r>
          </a:p>
          <a:p>
            <a:pPr algn="l">
              <a:lnSpc>
                <a:spcPts val="2940"/>
              </a:lnSpc>
            </a:pPr>
            <a:r>
              <a:rPr lang="en-US" sz="2100">
                <a:solidFill>
                  <a:srgbClr val="10374E"/>
                </a:solidFill>
                <a:latin typeface="Canva Sans"/>
                <a:ea typeface="Canva Sans"/>
                <a:cs typeface="Canva Sans"/>
                <a:sym typeface="Canva Sans"/>
              </a:rPr>
              <a:t>La gară: de la casele de bilete sau automatele disponibile</a:t>
            </a:r>
          </a:p>
          <a:p>
            <a:pPr algn="l">
              <a:lnSpc>
                <a:spcPts val="2940"/>
              </a:lnSpc>
            </a:pPr>
          </a:p>
          <a:p>
            <a:pPr algn="l">
              <a:lnSpc>
                <a:spcPts val="2940"/>
              </a:lnSpc>
            </a:pPr>
            <a:r>
              <a:rPr lang="en-US" sz="2100" b="true">
                <a:solidFill>
                  <a:srgbClr val="10374E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Tipuri de bilete și reduceri</a:t>
            </a:r>
          </a:p>
          <a:p>
            <a:pPr algn="l">
              <a:lnSpc>
                <a:spcPts val="2940"/>
              </a:lnSpc>
            </a:pPr>
          </a:p>
          <a:p>
            <a:pPr algn="l">
              <a:lnSpc>
                <a:spcPts val="2940"/>
              </a:lnSpc>
            </a:pPr>
            <a:r>
              <a:rPr lang="en-US" sz="2100">
                <a:solidFill>
                  <a:srgbClr val="10374E"/>
                </a:solidFill>
                <a:latin typeface="Canva Sans"/>
                <a:ea typeface="Canva Sans"/>
                <a:cs typeface="Canva Sans"/>
                <a:sym typeface="Canva Sans"/>
              </a:rPr>
              <a:t>Tarif general: de la ~10–30 €, în funcție de destinație și oră</a:t>
            </a:r>
          </a:p>
          <a:p>
            <a:pPr algn="l">
              <a:lnSpc>
                <a:spcPts val="2940"/>
              </a:lnSpc>
            </a:pPr>
            <a:r>
              <a:rPr lang="en-US" sz="2100">
                <a:solidFill>
                  <a:srgbClr val="10374E"/>
                </a:solidFill>
                <a:latin typeface="Canva Sans"/>
                <a:ea typeface="Canva Sans"/>
                <a:cs typeface="Canva Sans"/>
                <a:sym typeface="Canva Sans"/>
              </a:rPr>
              <a:t>Tarif Promo / Promo+ – reduceri de până la 70% dacă rezervi din timp</a:t>
            </a:r>
          </a:p>
          <a:p>
            <a:pPr algn="l">
              <a:lnSpc>
                <a:spcPts val="2940"/>
              </a:lnSpc>
            </a:pPr>
            <a:r>
              <a:rPr lang="en-US" sz="2100">
                <a:solidFill>
                  <a:srgbClr val="10374E"/>
                </a:solidFill>
                <a:latin typeface="Canva Sans"/>
                <a:ea typeface="Canva Sans"/>
                <a:cs typeface="Canva Sans"/>
                <a:sym typeface="Canva Sans"/>
              </a:rPr>
              <a:t>Tarif „Tarjeta Joven” (Youth Card):</a:t>
            </a:r>
          </a:p>
          <a:p>
            <a:pPr algn="l">
              <a:lnSpc>
                <a:spcPts val="2940"/>
              </a:lnSpc>
            </a:pPr>
            <a:r>
              <a:rPr lang="en-US" sz="2100">
                <a:solidFill>
                  <a:srgbClr val="10374E"/>
                </a:solidFill>
                <a:latin typeface="Canva Sans"/>
                <a:ea typeface="Canva Sans"/>
                <a:cs typeface="Canva Sans"/>
                <a:sym typeface="Canva Sans"/>
              </a:rPr>
              <a:t>Reducere de 20–30% pentru tineri sub 26 ani (cu card tineret european sau carnet de student spaniol)</a:t>
            </a:r>
          </a:p>
          <a:p>
            <a:pPr algn="l">
              <a:lnSpc>
                <a:spcPts val="2940"/>
              </a:lnSpc>
            </a:pPr>
            <a:r>
              <a:rPr lang="en-US" sz="2100">
                <a:solidFill>
                  <a:srgbClr val="10374E"/>
                </a:solidFill>
                <a:latin typeface="Canva Sans"/>
                <a:ea typeface="Canva Sans"/>
                <a:cs typeface="Canva Sans"/>
                <a:sym typeface="Canva Sans"/>
              </a:rPr>
              <a:t>Poți aplica online pe site-ul Renfe sau la gară.</a:t>
            </a:r>
          </a:p>
        </p:txBody>
      </p:sp>
      <p:sp>
        <p:nvSpPr>
          <p:cNvPr name="Freeform 15" id="15"/>
          <p:cNvSpPr/>
          <p:nvPr/>
        </p:nvSpPr>
        <p:spPr>
          <a:xfrm flipH="false" flipV="false" rot="0">
            <a:off x="516596" y="347245"/>
            <a:ext cx="3326687" cy="1043667"/>
          </a:xfrm>
          <a:custGeom>
            <a:avLst/>
            <a:gdLst/>
            <a:ahLst/>
            <a:cxnLst/>
            <a:rect r="r" b="b" t="t" l="l"/>
            <a:pathLst>
              <a:path h="1043667" w="3326687">
                <a:moveTo>
                  <a:pt x="0" y="0"/>
                </a:moveTo>
                <a:lnTo>
                  <a:pt x="3326687" y="0"/>
                </a:lnTo>
                <a:lnTo>
                  <a:pt x="3326687" y="1043666"/>
                </a:lnTo>
                <a:lnTo>
                  <a:pt x="0" y="1043666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 l="0" t="0" r="0" b="0"/>
            </a:stretch>
          </a:blipFill>
        </p:spPr>
      </p:sp>
      <p:grpSp>
        <p:nvGrpSpPr>
          <p:cNvPr name="Group 16" id="16"/>
          <p:cNvGrpSpPr/>
          <p:nvPr/>
        </p:nvGrpSpPr>
        <p:grpSpPr>
          <a:xfrm rot="0">
            <a:off x="16480812" y="283942"/>
            <a:ext cx="1556976" cy="1489516"/>
            <a:chOff x="0" y="0"/>
            <a:chExt cx="812800" cy="777583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812800" cy="777583"/>
            </a:xfrm>
            <a:custGeom>
              <a:avLst/>
              <a:gdLst/>
              <a:ahLst/>
              <a:cxnLst/>
              <a:rect r="r" b="b" t="t" l="l"/>
              <a:pathLst>
                <a:path h="777583" w="812800">
                  <a:moveTo>
                    <a:pt x="406400" y="0"/>
                  </a:moveTo>
                  <a:cubicBezTo>
                    <a:pt x="181951" y="0"/>
                    <a:pt x="0" y="174068"/>
                    <a:pt x="0" y="388792"/>
                  </a:cubicBezTo>
                  <a:cubicBezTo>
                    <a:pt x="0" y="603515"/>
                    <a:pt x="181951" y="777583"/>
                    <a:pt x="406400" y="777583"/>
                  </a:cubicBezTo>
                  <a:cubicBezTo>
                    <a:pt x="630849" y="777583"/>
                    <a:pt x="812800" y="603515"/>
                    <a:pt x="812800" y="388792"/>
                  </a:cubicBezTo>
                  <a:cubicBezTo>
                    <a:pt x="812800" y="174068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15"/>
              <a:stretch>
                <a:fillRect l="0" t="-3539" r="0" b="-3539"/>
              </a:stretch>
            </a:blipFill>
          </p:spPr>
        </p:sp>
      </p:grpSp>
      <p:sp>
        <p:nvSpPr>
          <p:cNvPr name="Freeform 18" id="18"/>
          <p:cNvSpPr/>
          <p:nvPr/>
        </p:nvSpPr>
        <p:spPr>
          <a:xfrm flipH="false" flipV="false" rot="0">
            <a:off x="13588853" y="2118333"/>
            <a:ext cx="1949448" cy="715979"/>
          </a:xfrm>
          <a:custGeom>
            <a:avLst/>
            <a:gdLst/>
            <a:ahLst/>
            <a:cxnLst/>
            <a:rect r="r" b="b" t="t" l="l"/>
            <a:pathLst>
              <a:path h="715979" w="1949448">
                <a:moveTo>
                  <a:pt x="0" y="0"/>
                </a:moveTo>
                <a:lnTo>
                  <a:pt x="1949448" y="0"/>
                </a:lnTo>
                <a:lnTo>
                  <a:pt x="1949448" y="715979"/>
                </a:lnTo>
                <a:lnTo>
                  <a:pt x="0" y="715979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AB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8863344" y="6934628"/>
            <a:ext cx="21586854" cy="4011426"/>
            <a:chOff x="0" y="0"/>
            <a:chExt cx="5685427" cy="105650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5685427" cy="1056507"/>
            </a:xfrm>
            <a:custGeom>
              <a:avLst/>
              <a:gdLst/>
              <a:ahLst/>
              <a:cxnLst/>
              <a:rect r="r" b="b" t="t" l="l"/>
              <a:pathLst>
                <a:path h="1056507" w="5685427">
                  <a:moveTo>
                    <a:pt x="0" y="0"/>
                  </a:moveTo>
                  <a:lnTo>
                    <a:pt x="5685427" y="0"/>
                  </a:lnTo>
                  <a:lnTo>
                    <a:pt x="5685427" y="1056507"/>
                  </a:lnTo>
                  <a:lnTo>
                    <a:pt x="0" y="1056507"/>
                  </a:lnTo>
                  <a:close/>
                </a:path>
              </a:pathLst>
            </a:custGeom>
            <a:solidFill>
              <a:srgbClr val="10657B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38100"/>
              <a:ext cx="5685427" cy="101840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300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9144000" y="243609"/>
            <a:ext cx="18281088" cy="6719023"/>
          </a:xfrm>
          <a:custGeom>
            <a:avLst/>
            <a:gdLst/>
            <a:ahLst/>
            <a:cxnLst/>
            <a:rect r="r" b="b" t="t" l="l"/>
            <a:pathLst>
              <a:path h="6719023" w="18281088">
                <a:moveTo>
                  <a:pt x="0" y="0"/>
                </a:moveTo>
                <a:lnTo>
                  <a:pt x="18281088" y="0"/>
                </a:lnTo>
                <a:lnTo>
                  <a:pt x="18281088" y="6719023"/>
                </a:lnTo>
                <a:lnTo>
                  <a:pt x="0" y="671902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-441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-2696485" y="-423028"/>
            <a:ext cx="12246556" cy="11133056"/>
            <a:chOff x="0" y="0"/>
            <a:chExt cx="3225430" cy="2932163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3225430" cy="2932163"/>
            </a:xfrm>
            <a:custGeom>
              <a:avLst/>
              <a:gdLst/>
              <a:ahLst/>
              <a:cxnLst/>
              <a:rect r="r" b="b" t="t" l="l"/>
              <a:pathLst>
                <a:path h="2932163" w="3225430">
                  <a:moveTo>
                    <a:pt x="0" y="0"/>
                  </a:moveTo>
                  <a:lnTo>
                    <a:pt x="3225430" y="0"/>
                  </a:lnTo>
                  <a:lnTo>
                    <a:pt x="3225430" y="2932163"/>
                  </a:lnTo>
                  <a:lnTo>
                    <a:pt x="0" y="2932163"/>
                  </a:lnTo>
                  <a:close/>
                </a:path>
              </a:pathLst>
            </a:custGeom>
            <a:solidFill>
              <a:srgbClr val="E0F9FD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38100"/>
              <a:ext cx="3225430" cy="289406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300"/>
                </a:lnSpc>
              </a:pPr>
            </a:p>
          </p:txBody>
        </p:sp>
      </p:grpSp>
      <p:sp>
        <p:nvSpPr>
          <p:cNvPr name="Freeform 9" id="9"/>
          <p:cNvSpPr/>
          <p:nvPr/>
        </p:nvSpPr>
        <p:spPr>
          <a:xfrm flipH="false" flipV="false" rot="0">
            <a:off x="8690238" y="3684855"/>
            <a:ext cx="7237759" cy="4930723"/>
          </a:xfrm>
          <a:custGeom>
            <a:avLst/>
            <a:gdLst/>
            <a:ahLst/>
            <a:cxnLst/>
            <a:rect r="r" b="b" t="t" l="l"/>
            <a:pathLst>
              <a:path h="4930723" w="7237759">
                <a:moveTo>
                  <a:pt x="0" y="0"/>
                </a:moveTo>
                <a:lnTo>
                  <a:pt x="7237759" y="0"/>
                </a:lnTo>
                <a:lnTo>
                  <a:pt x="7237759" y="4930723"/>
                </a:lnTo>
                <a:lnTo>
                  <a:pt x="0" y="493072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grpSp>
        <p:nvGrpSpPr>
          <p:cNvPr name="Group 10" id="10"/>
          <p:cNvGrpSpPr/>
          <p:nvPr/>
        </p:nvGrpSpPr>
        <p:grpSpPr>
          <a:xfrm rot="0">
            <a:off x="11021616" y="292385"/>
            <a:ext cx="1472629" cy="1472629"/>
            <a:chOff x="0" y="0"/>
            <a:chExt cx="812800" cy="812800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BCD33"/>
            </a:solidFill>
          </p:spPr>
        </p:sp>
        <p:sp>
          <p:nvSpPr>
            <p:cNvPr name="TextBox 12" id="12"/>
            <p:cNvSpPr txBox="true"/>
            <p:nvPr/>
          </p:nvSpPr>
          <p:spPr>
            <a:xfrm>
              <a:off x="76200" y="114300"/>
              <a:ext cx="660400" cy="6223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300"/>
                </a:lnSpc>
              </a:pPr>
            </a:p>
          </p:txBody>
        </p:sp>
      </p:grpSp>
      <p:sp>
        <p:nvSpPr>
          <p:cNvPr name="Freeform 13" id="13"/>
          <p:cNvSpPr/>
          <p:nvPr/>
        </p:nvSpPr>
        <p:spPr>
          <a:xfrm flipH="false" flipV="false" rot="0">
            <a:off x="82843" y="7522853"/>
            <a:ext cx="3343951" cy="3610203"/>
          </a:xfrm>
          <a:custGeom>
            <a:avLst/>
            <a:gdLst/>
            <a:ahLst/>
            <a:cxnLst/>
            <a:rect r="r" b="b" t="t" l="l"/>
            <a:pathLst>
              <a:path h="3610203" w="3343951">
                <a:moveTo>
                  <a:pt x="0" y="0"/>
                </a:moveTo>
                <a:lnTo>
                  <a:pt x="3343951" y="0"/>
                </a:lnTo>
                <a:lnTo>
                  <a:pt x="3343951" y="3610203"/>
                </a:lnTo>
                <a:lnTo>
                  <a:pt x="0" y="361020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2494246" y="3684855"/>
            <a:ext cx="6060835" cy="8912992"/>
          </a:xfrm>
          <a:custGeom>
            <a:avLst/>
            <a:gdLst/>
            <a:ahLst/>
            <a:cxnLst/>
            <a:rect r="r" b="b" t="t" l="l"/>
            <a:pathLst>
              <a:path h="8912992" w="6060835">
                <a:moveTo>
                  <a:pt x="0" y="0"/>
                </a:moveTo>
                <a:lnTo>
                  <a:pt x="6060834" y="0"/>
                </a:lnTo>
                <a:lnTo>
                  <a:pt x="6060834" y="8912992"/>
                </a:lnTo>
                <a:lnTo>
                  <a:pt x="0" y="891299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5" id="15"/>
          <p:cNvSpPr txBox="true"/>
          <p:nvPr/>
        </p:nvSpPr>
        <p:spPr>
          <a:xfrm rot="0">
            <a:off x="691559" y="2317024"/>
            <a:ext cx="7998679" cy="5595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469"/>
              </a:lnSpc>
            </a:pPr>
            <a:r>
              <a:rPr lang="en-US" sz="3192" b="true">
                <a:solidFill>
                  <a:srgbClr val="10374E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A lua un taxi nu este scump în Salamanca, o călătorie de la un capăt al orașului la celălalt costă în jur de 3 € în timpul zilei și aproximativ 5 € noaptea.</a:t>
            </a:r>
          </a:p>
          <a:p>
            <a:pPr algn="l">
              <a:lnSpc>
                <a:spcPts val="4469"/>
              </a:lnSpc>
            </a:pPr>
          </a:p>
          <a:p>
            <a:pPr algn="l">
              <a:lnSpc>
                <a:spcPts val="4469"/>
              </a:lnSpc>
            </a:pPr>
            <a:r>
              <a:rPr lang="en-US" sz="3192" b="true">
                <a:solidFill>
                  <a:srgbClr val="10374E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Este important de știut, însă, că șoferii de taxi nu dau rest la bancnote de 50 €, așa că asigură-te că ai bani mărunți sau bancnote mai mici înainte să urci în taxi.</a:t>
            </a:r>
          </a:p>
          <a:p>
            <a:pPr algn="l">
              <a:lnSpc>
                <a:spcPts val="4469"/>
              </a:lnSpc>
            </a:pPr>
          </a:p>
        </p:txBody>
      </p:sp>
      <p:sp>
        <p:nvSpPr>
          <p:cNvPr name="Freeform 16" id="16"/>
          <p:cNvSpPr/>
          <p:nvPr/>
        </p:nvSpPr>
        <p:spPr>
          <a:xfrm flipH="false" flipV="false" rot="0">
            <a:off x="8357592" y="153696"/>
            <a:ext cx="2924835" cy="1074212"/>
          </a:xfrm>
          <a:custGeom>
            <a:avLst/>
            <a:gdLst/>
            <a:ahLst/>
            <a:cxnLst/>
            <a:rect r="r" b="b" t="t" l="l"/>
            <a:pathLst>
              <a:path h="1074212" w="2924835">
                <a:moveTo>
                  <a:pt x="0" y="0"/>
                </a:moveTo>
                <a:lnTo>
                  <a:pt x="2924835" y="0"/>
                </a:lnTo>
                <a:lnTo>
                  <a:pt x="2924835" y="1074213"/>
                </a:lnTo>
                <a:lnTo>
                  <a:pt x="0" y="107421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7" id="17"/>
          <p:cNvGrpSpPr/>
          <p:nvPr/>
        </p:nvGrpSpPr>
        <p:grpSpPr>
          <a:xfrm rot="0">
            <a:off x="16633212" y="401357"/>
            <a:ext cx="1556976" cy="1489516"/>
            <a:chOff x="0" y="0"/>
            <a:chExt cx="812800" cy="777583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812800" cy="777583"/>
            </a:xfrm>
            <a:custGeom>
              <a:avLst/>
              <a:gdLst/>
              <a:ahLst/>
              <a:cxnLst/>
              <a:rect r="r" b="b" t="t" l="l"/>
              <a:pathLst>
                <a:path h="777583" w="812800">
                  <a:moveTo>
                    <a:pt x="406400" y="0"/>
                  </a:moveTo>
                  <a:cubicBezTo>
                    <a:pt x="181951" y="0"/>
                    <a:pt x="0" y="174068"/>
                    <a:pt x="0" y="388792"/>
                  </a:cubicBezTo>
                  <a:cubicBezTo>
                    <a:pt x="0" y="603515"/>
                    <a:pt x="181951" y="777583"/>
                    <a:pt x="406400" y="777583"/>
                  </a:cubicBezTo>
                  <a:cubicBezTo>
                    <a:pt x="630849" y="777583"/>
                    <a:pt x="812800" y="603515"/>
                    <a:pt x="812800" y="388792"/>
                  </a:cubicBezTo>
                  <a:cubicBezTo>
                    <a:pt x="812800" y="174068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11"/>
              <a:stretch>
                <a:fillRect l="0" t="-3539" r="0" b="-3539"/>
              </a:stretch>
            </a:blipFill>
          </p:spPr>
        </p:sp>
      </p:grpSp>
      <p:sp>
        <p:nvSpPr>
          <p:cNvPr name="Freeform 19" id="19"/>
          <p:cNvSpPr/>
          <p:nvPr/>
        </p:nvSpPr>
        <p:spPr>
          <a:xfrm flipH="false" flipV="false" rot="0">
            <a:off x="659893" y="477340"/>
            <a:ext cx="3326687" cy="1043667"/>
          </a:xfrm>
          <a:custGeom>
            <a:avLst/>
            <a:gdLst/>
            <a:ahLst/>
            <a:cxnLst/>
            <a:rect r="r" b="b" t="t" l="l"/>
            <a:pathLst>
              <a:path h="1043667" w="3326687">
                <a:moveTo>
                  <a:pt x="0" y="0"/>
                </a:moveTo>
                <a:lnTo>
                  <a:pt x="3326687" y="0"/>
                </a:lnTo>
                <a:lnTo>
                  <a:pt x="3326687" y="1043667"/>
                </a:lnTo>
                <a:lnTo>
                  <a:pt x="0" y="1043667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0F9F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224867" y="2337692"/>
            <a:ext cx="19445443" cy="8288620"/>
          </a:xfrm>
          <a:custGeom>
            <a:avLst/>
            <a:gdLst/>
            <a:ahLst/>
            <a:cxnLst/>
            <a:rect r="r" b="b" t="t" l="l"/>
            <a:pathLst>
              <a:path h="8288620" w="19445443">
                <a:moveTo>
                  <a:pt x="0" y="0"/>
                </a:moveTo>
                <a:lnTo>
                  <a:pt x="19445443" y="0"/>
                </a:lnTo>
                <a:lnTo>
                  <a:pt x="19445443" y="8288620"/>
                </a:lnTo>
                <a:lnTo>
                  <a:pt x="0" y="82886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-1707701" y="9415297"/>
            <a:ext cx="24431810" cy="3086100"/>
            <a:chOff x="0" y="0"/>
            <a:chExt cx="6434715" cy="81280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6434715" cy="812800"/>
            </a:xfrm>
            <a:custGeom>
              <a:avLst/>
              <a:gdLst/>
              <a:ahLst/>
              <a:cxnLst/>
              <a:rect r="r" b="b" t="t" l="l"/>
              <a:pathLst>
                <a:path h="812800" w="6434715">
                  <a:moveTo>
                    <a:pt x="0" y="0"/>
                  </a:moveTo>
                  <a:lnTo>
                    <a:pt x="6434715" y="0"/>
                  </a:lnTo>
                  <a:lnTo>
                    <a:pt x="6434715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10374E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38100"/>
              <a:ext cx="6434715" cy="774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300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-5631700" y="889057"/>
            <a:ext cx="14311315" cy="9087685"/>
          </a:xfrm>
          <a:custGeom>
            <a:avLst/>
            <a:gdLst/>
            <a:ahLst/>
            <a:cxnLst/>
            <a:rect r="r" b="b" t="t" l="l"/>
            <a:pathLst>
              <a:path h="9087685" w="14311315">
                <a:moveTo>
                  <a:pt x="0" y="0"/>
                </a:moveTo>
                <a:lnTo>
                  <a:pt x="14311316" y="0"/>
                </a:lnTo>
                <a:lnTo>
                  <a:pt x="14311316" y="9087685"/>
                </a:lnTo>
                <a:lnTo>
                  <a:pt x="0" y="908768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523958" y="4091796"/>
            <a:ext cx="5208177" cy="5884946"/>
          </a:xfrm>
          <a:custGeom>
            <a:avLst/>
            <a:gdLst/>
            <a:ahLst/>
            <a:cxnLst/>
            <a:rect r="r" b="b" t="t" l="l"/>
            <a:pathLst>
              <a:path h="5884946" w="5208177">
                <a:moveTo>
                  <a:pt x="0" y="0"/>
                </a:moveTo>
                <a:lnTo>
                  <a:pt x="5208177" y="0"/>
                </a:lnTo>
                <a:lnTo>
                  <a:pt x="5208177" y="5884946"/>
                </a:lnTo>
                <a:lnTo>
                  <a:pt x="0" y="588494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8" id="8"/>
          <p:cNvGrpSpPr/>
          <p:nvPr/>
        </p:nvGrpSpPr>
        <p:grpSpPr>
          <a:xfrm rot="0">
            <a:off x="16036147" y="494766"/>
            <a:ext cx="1472629" cy="1472629"/>
            <a:chOff x="0" y="0"/>
            <a:chExt cx="812800" cy="81280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BCD33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76200" y="114300"/>
              <a:ext cx="660400" cy="6223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300"/>
                </a:lnSpc>
              </a:pPr>
            </a:p>
          </p:txBody>
        </p:sp>
      </p:grpSp>
      <p:sp>
        <p:nvSpPr>
          <p:cNvPr name="Freeform 11" id="11"/>
          <p:cNvSpPr/>
          <p:nvPr/>
        </p:nvSpPr>
        <p:spPr>
          <a:xfrm flipH="false" flipV="false" rot="0">
            <a:off x="13828457" y="318471"/>
            <a:ext cx="2533769" cy="930584"/>
          </a:xfrm>
          <a:custGeom>
            <a:avLst/>
            <a:gdLst/>
            <a:ahLst/>
            <a:cxnLst/>
            <a:rect r="r" b="b" t="t" l="l"/>
            <a:pathLst>
              <a:path h="930584" w="2533769">
                <a:moveTo>
                  <a:pt x="0" y="0"/>
                </a:moveTo>
                <a:lnTo>
                  <a:pt x="2533769" y="0"/>
                </a:lnTo>
                <a:lnTo>
                  <a:pt x="2533769" y="930584"/>
                </a:lnTo>
                <a:lnTo>
                  <a:pt x="0" y="93058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2" id="12"/>
          <p:cNvGrpSpPr/>
          <p:nvPr/>
        </p:nvGrpSpPr>
        <p:grpSpPr>
          <a:xfrm rot="0">
            <a:off x="9550034" y="1534090"/>
            <a:ext cx="8369168" cy="7219335"/>
            <a:chOff x="0" y="0"/>
            <a:chExt cx="2204225" cy="1901389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204225" cy="1901389"/>
            </a:xfrm>
            <a:custGeom>
              <a:avLst/>
              <a:gdLst/>
              <a:ahLst/>
              <a:cxnLst/>
              <a:rect r="r" b="b" t="t" l="l"/>
              <a:pathLst>
                <a:path h="1901389" w="2204225">
                  <a:moveTo>
                    <a:pt x="21276" y="0"/>
                  </a:moveTo>
                  <a:lnTo>
                    <a:pt x="2182949" y="0"/>
                  </a:lnTo>
                  <a:cubicBezTo>
                    <a:pt x="2188592" y="0"/>
                    <a:pt x="2194004" y="2242"/>
                    <a:pt x="2197994" y="6232"/>
                  </a:cubicBezTo>
                  <a:cubicBezTo>
                    <a:pt x="2201984" y="10222"/>
                    <a:pt x="2204225" y="15633"/>
                    <a:pt x="2204225" y="21276"/>
                  </a:cubicBezTo>
                  <a:lnTo>
                    <a:pt x="2204225" y="1880112"/>
                  </a:lnTo>
                  <a:cubicBezTo>
                    <a:pt x="2204225" y="1891863"/>
                    <a:pt x="2194700" y="1901389"/>
                    <a:pt x="2182949" y="1901389"/>
                  </a:cubicBezTo>
                  <a:lnTo>
                    <a:pt x="21276" y="1901389"/>
                  </a:lnTo>
                  <a:cubicBezTo>
                    <a:pt x="9526" y="1901389"/>
                    <a:pt x="0" y="1891863"/>
                    <a:pt x="0" y="1880112"/>
                  </a:cubicBezTo>
                  <a:lnTo>
                    <a:pt x="0" y="21276"/>
                  </a:lnTo>
                  <a:cubicBezTo>
                    <a:pt x="0" y="9526"/>
                    <a:pt x="9526" y="0"/>
                    <a:pt x="21276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FFFFFF">
                    <a:alpha val="95000"/>
                  </a:srgbClr>
                </a:gs>
                <a:gs pos="100000">
                  <a:srgbClr val="C8EBED">
                    <a:alpha val="85000"/>
                  </a:srgbClr>
                </a:gs>
              </a:gsLst>
              <a:lin ang="5400000"/>
            </a:gradFill>
          </p:spPr>
        </p:sp>
        <p:sp>
          <p:nvSpPr>
            <p:cNvPr name="TextBox 14" id="14"/>
            <p:cNvSpPr txBox="true"/>
            <p:nvPr/>
          </p:nvSpPr>
          <p:spPr>
            <a:xfrm>
              <a:off x="0" y="38100"/>
              <a:ext cx="2204225" cy="186328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300"/>
                </a:lnSpc>
              </a:pPr>
            </a:p>
          </p:txBody>
        </p:sp>
      </p:grpSp>
      <p:sp>
        <p:nvSpPr>
          <p:cNvPr name="Freeform 15" id="15"/>
          <p:cNvSpPr/>
          <p:nvPr/>
        </p:nvSpPr>
        <p:spPr>
          <a:xfrm flipH="false" flipV="false" rot="0">
            <a:off x="7158577" y="0"/>
            <a:ext cx="2593953" cy="9976742"/>
          </a:xfrm>
          <a:custGeom>
            <a:avLst/>
            <a:gdLst/>
            <a:ahLst/>
            <a:cxnLst/>
            <a:rect r="r" b="b" t="t" l="l"/>
            <a:pathLst>
              <a:path h="9976742" w="2593953">
                <a:moveTo>
                  <a:pt x="0" y="0"/>
                </a:moveTo>
                <a:lnTo>
                  <a:pt x="2593953" y="0"/>
                </a:lnTo>
                <a:lnTo>
                  <a:pt x="2593953" y="9976742"/>
                </a:lnTo>
                <a:lnTo>
                  <a:pt x="0" y="997674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true" flipV="false" rot="0">
            <a:off x="15215676" y="7516952"/>
            <a:ext cx="3388948" cy="3109360"/>
          </a:xfrm>
          <a:custGeom>
            <a:avLst/>
            <a:gdLst/>
            <a:ahLst/>
            <a:cxnLst/>
            <a:rect r="r" b="b" t="t" l="l"/>
            <a:pathLst>
              <a:path h="3109360" w="3388948">
                <a:moveTo>
                  <a:pt x="3388948" y="0"/>
                </a:moveTo>
                <a:lnTo>
                  <a:pt x="0" y="0"/>
                </a:lnTo>
                <a:lnTo>
                  <a:pt x="0" y="3109360"/>
                </a:lnTo>
                <a:lnTo>
                  <a:pt x="3388948" y="3109360"/>
                </a:lnTo>
                <a:lnTo>
                  <a:pt x="3388948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17624430" y="1977694"/>
            <a:ext cx="1960388" cy="719997"/>
          </a:xfrm>
          <a:custGeom>
            <a:avLst/>
            <a:gdLst/>
            <a:ahLst/>
            <a:cxnLst/>
            <a:rect r="r" b="b" t="t" l="l"/>
            <a:pathLst>
              <a:path h="719997" w="1960388">
                <a:moveTo>
                  <a:pt x="0" y="0"/>
                </a:moveTo>
                <a:lnTo>
                  <a:pt x="1960388" y="0"/>
                </a:lnTo>
                <a:lnTo>
                  <a:pt x="1960388" y="719997"/>
                </a:lnTo>
                <a:lnTo>
                  <a:pt x="0" y="71999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10743504" y="169060"/>
            <a:ext cx="1960388" cy="719997"/>
          </a:xfrm>
          <a:custGeom>
            <a:avLst/>
            <a:gdLst/>
            <a:ahLst/>
            <a:cxnLst/>
            <a:rect r="r" b="b" t="t" l="l"/>
            <a:pathLst>
              <a:path h="719997" w="1960388">
                <a:moveTo>
                  <a:pt x="0" y="0"/>
                </a:moveTo>
                <a:lnTo>
                  <a:pt x="1960388" y="0"/>
                </a:lnTo>
                <a:lnTo>
                  <a:pt x="1960388" y="719997"/>
                </a:lnTo>
                <a:lnTo>
                  <a:pt x="0" y="71999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9" id="19"/>
          <p:cNvSpPr txBox="true"/>
          <p:nvPr/>
        </p:nvSpPr>
        <p:spPr>
          <a:xfrm rot="0">
            <a:off x="-432731" y="1079557"/>
            <a:ext cx="8715941" cy="14547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400"/>
              </a:lnSpc>
            </a:pPr>
            <a:r>
              <a:rPr lang="en-US" b="true" sz="10400">
                <a:solidFill>
                  <a:srgbClr val="EB6915"/>
                </a:solidFill>
                <a:latin typeface="Morl Bold"/>
                <a:ea typeface="Morl Bold"/>
                <a:cs typeface="Morl Bold"/>
                <a:sym typeface="Morl Bold"/>
              </a:rPr>
              <a:t>WEBOGRAFIE</a:t>
            </a:r>
          </a:p>
        </p:txBody>
      </p:sp>
      <p:grpSp>
        <p:nvGrpSpPr>
          <p:cNvPr name="Group 20" id="20"/>
          <p:cNvGrpSpPr/>
          <p:nvPr/>
        </p:nvGrpSpPr>
        <p:grpSpPr>
          <a:xfrm rot="0">
            <a:off x="16480812" y="205389"/>
            <a:ext cx="1556976" cy="1489516"/>
            <a:chOff x="0" y="0"/>
            <a:chExt cx="812800" cy="777583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812800" cy="777583"/>
            </a:xfrm>
            <a:custGeom>
              <a:avLst/>
              <a:gdLst/>
              <a:ahLst/>
              <a:cxnLst/>
              <a:rect r="r" b="b" t="t" l="l"/>
              <a:pathLst>
                <a:path h="777583" w="812800">
                  <a:moveTo>
                    <a:pt x="406400" y="0"/>
                  </a:moveTo>
                  <a:cubicBezTo>
                    <a:pt x="181951" y="0"/>
                    <a:pt x="0" y="174068"/>
                    <a:pt x="0" y="388792"/>
                  </a:cubicBezTo>
                  <a:cubicBezTo>
                    <a:pt x="0" y="603515"/>
                    <a:pt x="181951" y="777583"/>
                    <a:pt x="406400" y="777583"/>
                  </a:cubicBezTo>
                  <a:cubicBezTo>
                    <a:pt x="630849" y="777583"/>
                    <a:pt x="812800" y="603515"/>
                    <a:pt x="812800" y="388792"/>
                  </a:cubicBezTo>
                  <a:cubicBezTo>
                    <a:pt x="812800" y="174068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13"/>
              <a:stretch>
                <a:fillRect l="0" t="-3539" r="0" b="-3539"/>
              </a:stretch>
            </a:blipFill>
          </p:spPr>
        </p:sp>
      </p:grpSp>
      <p:sp>
        <p:nvSpPr>
          <p:cNvPr name="TextBox 22" id="22"/>
          <p:cNvSpPr txBox="true"/>
          <p:nvPr/>
        </p:nvSpPr>
        <p:spPr>
          <a:xfrm rot="0">
            <a:off x="9902840" y="1882375"/>
            <a:ext cx="7605936" cy="64670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57"/>
              </a:lnSpc>
            </a:pPr>
            <a:r>
              <a:rPr lang="en-US" sz="2326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https://www.aytosalamanca.es/es/tramitesgestiones/transporteurbano/</a:t>
            </a:r>
          </a:p>
          <a:p>
            <a:pPr algn="l">
              <a:lnSpc>
                <a:spcPts val="3257"/>
              </a:lnSpc>
            </a:pPr>
            <a:r>
              <a:rPr lang="en-US" sz="2326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https://www.salamancadetransportes.com</a:t>
            </a:r>
          </a:p>
          <a:p>
            <a:pPr algn="l">
              <a:lnSpc>
                <a:spcPts val="3257"/>
              </a:lnSpc>
            </a:pPr>
            <a:r>
              <a:rPr lang="en-US" sz="2326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https://www.renfe.com</a:t>
            </a:r>
          </a:p>
          <a:p>
            <a:pPr algn="l">
              <a:lnSpc>
                <a:spcPts val="3257"/>
              </a:lnSpc>
            </a:pPr>
            <a:r>
              <a:rPr lang="en-US" sz="2326" u="sng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  <a:hlinkClick r:id="rId14" tooltip="https://www.adif.es"/>
              </a:rPr>
              <a:t>https://www.adif.es</a:t>
            </a:r>
          </a:p>
          <a:p>
            <a:pPr algn="l">
              <a:lnSpc>
                <a:spcPts val="3257"/>
              </a:lnSpc>
            </a:pPr>
            <a:r>
              <a:rPr lang="en-US" sz="2326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https://www.vialiasalamanca.es</a:t>
            </a:r>
          </a:p>
          <a:p>
            <a:pPr algn="l">
              <a:lnSpc>
                <a:spcPts val="3257"/>
              </a:lnSpc>
            </a:pPr>
            <a:r>
              <a:rPr lang="en-US" sz="2326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https://cadenaser.com/castillayleon/2024/10/14/la-junta-se-reunira-con-los-ayuntamientos-afectados-para-mejorar-el-transporte-metropolitano-en-salamanca-radio-salamanca</a:t>
            </a:r>
          </a:p>
          <a:p>
            <a:pPr algn="l">
              <a:lnSpc>
                <a:spcPts val="3257"/>
              </a:lnSpc>
            </a:pPr>
            <a:r>
              <a:rPr lang="en-US" sz="2326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https://moovitapp.com/index/en/public_transit-Offline_maps_Salamanca_Urban_buses-map-Salamanca-3863-4622</a:t>
            </a:r>
          </a:p>
          <a:p>
            <a:pPr algn="l">
              <a:lnSpc>
                <a:spcPts val="3257"/>
              </a:lnSpc>
            </a:pPr>
            <a:r>
              <a:rPr lang="en-US" sz="2326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https://es.wikipedia.org/wiki/L%C3%ADnea_8_(Salamanca_de_Transportes)</a:t>
            </a:r>
          </a:p>
          <a:p>
            <a:pPr algn="l">
              <a:lnSpc>
                <a:spcPts val="3257"/>
              </a:lnSpc>
            </a:pPr>
            <a:r>
              <a:rPr lang="en-US" sz="2326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https://www.aytosalamanca.es/en/apps</a:t>
            </a:r>
          </a:p>
        </p:txBody>
      </p:sp>
      <p:sp>
        <p:nvSpPr>
          <p:cNvPr name="Freeform 23" id="23"/>
          <p:cNvSpPr/>
          <p:nvPr/>
        </p:nvSpPr>
        <p:spPr>
          <a:xfrm flipH="false" flipV="false" rot="0">
            <a:off x="598552" y="205389"/>
            <a:ext cx="3326687" cy="1043667"/>
          </a:xfrm>
          <a:custGeom>
            <a:avLst/>
            <a:gdLst/>
            <a:ahLst/>
            <a:cxnLst/>
            <a:rect r="r" b="b" t="t" l="l"/>
            <a:pathLst>
              <a:path h="1043667" w="3326687">
                <a:moveTo>
                  <a:pt x="0" y="0"/>
                </a:moveTo>
                <a:lnTo>
                  <a:pt x="3326687" y="0"/>
                </a:lnTo>
                <a:lnTo>
                  <a:pt x="3326687" y="1043666"/>
                </a:lnTo>
                <a:lnTo>
                  <a:pt x="0" y="1043666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0CC0DF">
                <a:alpha val="100000"/>
              </a:srgbClr>
            </a:gs>
            <a:gs pos="100000">
              <a:srgbClr val="FFDE59">
                <a:alpha val="100000"/>
              </a:srgbClr>
            </a:gs>
          </a:gsLst>
          <a:lin ang="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709902" y="250467"/>
            <a:ext cx="2733233" cy="2733233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BCD33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76200" y="114300"/>
              <a:ext cx="660400" cy="6223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300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-690664" y="1080487"/>
            <a:ext cx="18978664" cy="8919972"/>
          </a:xfrm>
          <a:custGeom>
            <a:avLst/>
            <a:gdLst/>
            <a:ahLst/>
            <a:cxnLst/>
            <a:rect r="r" b="b" t="t" l="l"/>
            <a:pathLst>
              <a:path h="8919972" w="18978664">
                <a:moveTo>
                  <a:pt x="0" y="0"/>
                </a:moveTo>
                <a:lnTo>
                  <a:pt x="18978664" y="0"/>
                </a:lnTo>
                <a:lnTo>
                  <a:pt x="18978664" y="8919972"/>
                </a:lnTo>
                <a:lnTo>
                  <a:pt x="0" y="891997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-4147579" y="2087934"/>
            <a:ext cx="10627579" cy="6748512"/>
          </a:xfrm>
          <a:custGeom>
            <a:avLst/>
            <a:gdLst/>
            <a:ahLst/>
            <a:cxnLst/>
            <a:rect r="r" b="b" t="t" l="l"/>
            <a:pathLst>
              <a:path h="6748512" w="10627579">
                <a:moveTo>
                  <a:pt x="0" y="0"/>
                </a:moveTo>
                <a:lnTo>
                  <a:pt x="10627579" y="0"/>
                </a:lnTo>
                <a:lnTo>
                  <a:pt x="10627579" y="6748512"/>
                </a:lnTo>
                <a:lnTo>
                  <a:pt x="0" y="674851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grpSp>
        <p:nvGrpSpPr>
          <p:cNvPr name="Group 7" id="7"/>
          <p:cNvGrpSpPr/>
          <p:nvPr/>
        </p:nvGrpSpPr>
        <p:grpSpPr>
          <a:xfrm rot="0">
            <a:off x="-1603419" y="9544050"/>
            <a:ext cx="24600583" cy="3086100"/>
            <a:chOff x="0" y="0"/>
            <a:chExt cx="6479166" cy="8128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6479166" cy="812800"/>
            </a:xfrm>
            <a:custGeom>
              <a:avLst/>
              <a:gdLst/>
              <a:ahLst/>
              <a:cxnLst/>
              <a:rect r="r" b="b" t="t" l="l"/>
              <a:pathLst>
                <a:path h="812800" w="6479166">
                  <a:moveTo>
                    <a:pt x="0" y="0"/>
                  </a:moveTo>
                  <a:lnTo>
                    <a:pt x="6479166" y="0"/>
                  </a:lnTo>
                  <a:lnTo>
                    <a:pt x="6479166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10657B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38100"/>
              <a:ext cx="6479166" cy="774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300"/>
                </a:lnSpc>
              </a:pPr>
            </a:p>
          </p:txBody>
        </p:sp>
      </p:grpSp>
      <p:sp>
        <p:nvSpPr>
          <p:cNvPr name="Freeform 10" id="10"/>
          <p:cNvSpPr/>
          <p:nvPr/>
        </p:nvSpPr>
        <p:spPr>
          <a:xfrm flipH="true" flipV="false" rot="0">
            <a:off x="15260341" y="6628942"/>
            <a:ext cx="3629410" cy="3907844"/>
          </a:xfrm>
          <a:custGeom>
            <a:avLst/>
            <a:gdLst/>
            <a:ahLst/>
            <a:cxnLst/>
            <a:rect r="r" b="b" t="t" l="l"/>
            <a:pathLst>
              <a:path h="3907844" w="3629410">
                <a:moveTo>
                  <a:pt x="3629410" y="0"/>
                </a:moveTo>
                <a:lnTo>
                  <a:pt x="0" y="0"/>
                </a:lnTo>
                <a:lnTo>
                  <a:pt x="0" y="3907843"/>
                </a:lnTo>
                <a:lnTo>
                  <a:pt x="3629410" y="3907843"/>
                </a:lnTo>
                <a:lnTo>
                  <a:pt x="362941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1" id="11"/>
          <p:cNvGrpSpPr/>
          <p:nvPr/>
        </p:nvGrpSpPr>
        <p:grpSpPr>
          <a:xfrm rot="0">
            <a:off x="7266886" y="2213969"/>
            <a:ext cx="10639763" cy="6496442"/>
            <a:chOff x="0" y="0"/>
            <a:chExt cx="2802242" cy="1710997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2802242" cy="1710997"/>
            </a:xfrm>
            <a:custGeom>
              <a:avLst/>
              <a:gdLst/>
              <a:ahLst/>
              <a:cxnLst/>
              <a:rect r="r" b="b" t="t" l="l"/>
              <a:pathLst>
                <a:path h="1710997" w="2802242">
                  <a:moveTo>
                    <a:pt x="14553" y="0"/>
                  </a:moveTo>
                  <a:lnTo>
                    <a:pt x="2787689" y="0"/>
                  </a:lnTo>
                  <a:cubicBezTo>
                    <a:pt x="2791549" y="0"/>
                    <a:pt x="2795251" y="1533"/>
                    <a:pt x="2797980" y="4262"/>
                  </a:cubicBezTo>
                  <a:cubicBezTo>
                    <a:pt x="2800709" y="6992"/>
                    <a:pt x="2802242" y="10693"/>
                    <a:pt x="2802242" y="14553"/>
                  </a:cubicBezTo>
                  <a:lnTo>
                    <a:pt x="2802242" y="1696444"/>
                  </a:lnTo>
                  <a:cubicBezTo>
                    <a:pt x="2802242" y="1700304"/>
                    <a:pt x="2800709" y="1704005"/>
                    <a:pt x="2797980" y="1706735"/>
                  </a:cubicBezTo>
                  <a:cubicBezTo>
                    <a:pt x="2795251" y="1709464"/>
                    <a:pt x="2791549" y="1710997"/>
                    <a:pt x="2787689" y="1710997"/>
                  </a:cubicBezTo>
                  <a:lnTo>
                    <a:pt x="14553" y="1710997"/>
                  </a:lnTo>
                  <a:cubicBezTo>
                    <a:pt x="10693" y="1710997"/>
                    <a:pt x="6992" y="1709464"/>
                    <a:pt x="4262" y="1706735"/>
                  </a:cubicBezTo>
                  <a:cubicBezTo>
                    <a:pt x="1533" y="1704005"/>
                    <a:pt x="0" y="1700304"/>
                    <a:pt x="0" y="1696444"/>
                  </a:cubicBezTo>
                  <a:lnTo>
                    <a:pt x="0" y="14553"/>
                  </a:lnTo>
                  <a:cubicBezTo>
                    <a:pt x="0" y="10693"/>
                    <a:pt x="1533" y="6992"/>
                    <a:pt x="4262" y="4262"/>
                  </a:cubicBezTo>
                  <a:cubicBezTo>
                    <a:pt x="6992" y="1533"/>
                    <a:pt x="10693" y="0"/>
                    <a:pt x="14553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FFFFFF">
                    <a:alpha val="95000"/>
                  </a:srgbClr>
                </a:gs>
                <a:gs pos="100000">
                  <a:srgbClr val="C8EBED">
                    <a:alpha val="85000"/>
                  </a:srgbClr>
                </a:gs>
              </a:gsLst>
              <a:lin ang="5400000"/>
            </a:gradFill>
          </p:spPr>
        </p:sp>
        <p:sp>
          <p:nvSpPr>
            <p:cNvPr name="TextBox 13" id="13"/>
            <p:cNvSpPr txBox="true"/>
            <p:nvPr/>
          </p:nvSpPr>
          <p:spPr>
            <a:xfrm>
              <a:off x="0" y="-57150"/>
              <a:ext cx="2802242" cy="1768147"/>
            </a:xfrm>
            <a:prstGeom prst="rect">
              <a:avLst/>
            </a:prstGeom>
          </p:spPr>
          <p:txBody>
            <a:bodyPr anchor="t" rtlCol="false" tIns="0" lIns="0" bIns="0" rIns="0"/>
            <a:lstStyle/>
            <a:p>
              <a:pPr algn="l">
                <a:lnSpc>
                  <a:spcPts val="3919"/>
                </a:lnSpc>
              </a:pPr>
            </a:p>
            <a:p>
              <a:pPr algn="ctr">
                <a:lnSpc>
                  <a:spcPts val="3919"/>
                </a:lnSpc>
              </a:pPr>
              <a:r>
                <a:rPr lang="en-US" sz="27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    Transportul în comun din Salamanca este o parte importantă a infrastructurii urbane, oferind locuitorilor și turiștilor o alternativă eficientă și accesibilă de deplasare.</a:t>
              </a:r>
            </a:p>
            <a:p>
              <a:pPr algn="ctr">
                <a:lnSpc>
                  <a:spcPts val="3919"/>
                </a:lnSpc>
              </a:pPr>
              <a:r>
                <a:rPr lang="en-US" sz="27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    Rețeaua este alcătuită în principal din autobuze operate de Salamanca de Transportes (ST), care asigură legături regulate între cartiere, zone rezidențiale, campusuri universitare și atracții turistice.</a:t>
              </a:r>
            </a:p>
            <a:p>
              <a:pPr algn="ctr">
                <a:lnSpc>
                  <a:spcPts val="3919"/>
                </a:lnSpc>
              </a:pPr>
              <a:r>
                <a:rPr lang="en-US" sz="27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    Orașul, fiind compact, permite o bună conectivitate, iar sistemul este susținut de facilități moderne precum carduri de călătorie și aplicații mobile, contribuind la o mobilitate urbană sustenabilă și comodă.</a:t>
              </a:r>
            </a:p>
            <a:p>
              <a:pPr algn="ctr">
                <a:lnSpc>
                  <a:spcPts val="3919"/>
                </a:lnSpc>
              </a:pPr>
            </a:p>
          </p:txBody>
        </p:sp>
      </p:grpSp>
      <p:sp>
        <p:nvSpPr>
          <p:cNvPr name="Freeform 14" id="14"/>
          <p:cNvSpPr/>
          <p:nvPr/>
        </p:nvSpPr>
        <p:spPr>
          <a:xfrm flipH="false" flipV="false" rot="0">
            <a:off x="5235637" y="1849574"/>
            <a:ext cx="1926269" cy="7408726"/>
          </a:xfrm>
          <a:custGeom>
            <a:avLst/>
            <a:gdLst/>
            <a:ahLst/>
            <a:cxnLst/>
            <a:rect r="r" b="b" t="t" l="l"/>
            <a:pathLst>
              <a:path h="7408726" w="1926269">
                <a:moveTo>
                  <a:pt x="0" y="0"/>
                </a:moveTo>
                <a:lnTo>
                  <a:pt x="1926269" y="0"/>
                </a:lnTo>
                <a:lnTo>
                  <a:pt x="1926269" y="7408726"/>
                </a:lnTo>
                <a:lnTo>
                  <a:pt x="0" y="740872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true" flipV="false" rot="0">
            <a:off x="1028700" y="2673947"/>
            <a:ext cx="6776698" cy="17210662"/>
          </a:xfrm>
          <a:custGeom>
            <a:avLst/>
            <a:gdLst/>
            <a:ahLst/>
            <a:cxnLst/>
            <a:rect r="r" b="b" t="t" l="l"/>
            <a:pathLst>
              <a:path h="17210662" w="6776698">
                <a:moveTo>
                  <a:pt x="6776698" y="0"/>
                </a:moveTo>
                <a:lnTo>
                  <a:pt x="0" y="0"/>
                </a:lnTo>
                <a:lnTo>
                  <a:pt x="0" y="17210662"/>
                </a:lnTo>
                <a:lnTo>
                  <a:pt x="6776698" y="17210662"/>
                </a:lnTo>
                <a:lnTo>
                  <a:pt x="6776698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417887" y="250467"/>
            <a:ext cx="3335402" cy="1046401"/>
          </a:xfrm>
          <a:custGeom>
            <a:avLst/>
            <a:gdLst/>
            <a:ahLst/>
            <a:cxnLst/>
            <a:rect r="r" b="b" t="t" l="l"/>
            <a:pathLst>
              <a:path h="1046401" w="3335402">
                <a:moveTo>
                  <a:pt x="0" y="0"/>
                </a:moveTo>
                <a:lnTo>
                  <a:pt x="3335402" y="0"/>
                </a:lnTo>
                <a:lnTo>
                  <a:pt x="3335402" y="1046401"/>
                </a:lnTo>
                <a:lnTo>
                  <a:pt x="0" y="1046401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</p:spPr>
      </p:sp>
      <p:grpSp>
        <p:nvGrpSpPr>
          <p:cNvPr name="Group 17" id="17"/>
          <p:cNvGrpSpPr/>
          <p:nvPr/>
        </p:nvGrpSpPr>
        <p:grpSpPr>
          <a:xfrm rot="0">
            <a:off x="16235118" y="250467"/>
            <a:ext cx="1671531" cy="1599107"/>
            <a:chOff x="0" y="0"/>
            <a:chExt cx="812800" cy="777583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812800" cy="777583"/>
            </a:xfrm>
            <a:custGeom>
              <a:avLst/>
              <a:gdLst/>
              <a:ahLst/>
              <a:cxnLst/>
              <a:rect r="r" b="b" t="t" l="l"/>
              <a:pathLst>
                <a:path h="777583" w="812800">
                  <a:moveTo>
                    <a:pt x="406400" y="0"/>
                  </a:moveTo>
                  <a:cubicBezTo>
                    <a:pt x="181951" y="0"/>
                    <a:pt x="0" y="174068"/>
                    <a:pt x="0" y="388792"/>
                  </a:cubicBezTo>
                  <a:cubicBezTo>
                    <a:pt x="0" y="603515"/>
                    <a:pt x="181951" y="777583"/>
                    <a:pt x="406400" y="777583"/>
                  </a:cubicBezTo>
                  <a:cubicBezTo>
                    <a:pt x="630849" y="777583"/>
                    <a:pt x="812800" y="603515"/>
                    <a:pt x="812800" y="388792"/>
                  </a:cubicBezTo>
                  <a:cubicBezTo>
                    <a:pt x="812800" y="174068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12"/>
              <a:stretch>
                <a:fillRect l="0" t="-3539" r="0" b="-3539"/>
              </a:stretch>
            </a:blipFill>
          </p:spPr>
        </p:sp>
      </p:grp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FBCD33">
                <a:alpha val="100000"/>
              </a:srgbClr>
            </a:gs>
            <a:gs pos="50000">
              <a:srgbClr val="33D7FB">
                <a:alpha val="40500"/>
              </a:srgbClr>
            </a:gs>
            <a:gs pos="100000">
              <a:srgbClr val="A9EAEE">
                <a:alpha val="100000"/>
              </a:srgbClr>
            </a:gs>
          </a:gsLst>
          <a:lin ang="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1016465" y="6144673"/>
            <a:ext cx="10466940" cy="4016688"/>
          </a:xfrm>
          <a:custGeom>
            <a:avLst/>
            <a:gdLst/>
            <a:ahLst/>
            <a:cxnLst/>
            <a:rect r="r" b="b" t="t" l="l"/>
            <a:pathLst>
              <a:path h="4016688" w="10466940">
                <a:moveTo>
                  <a:pt x="0" y="0"/>
                </a:moveTo>
                <a:lnTo>
                  <a:pt x="10466940" y="0"/>
                </a:lnTo>
                <a:lnTo>
                  <a:pt x="10466940" y="4016688"/>
                </a:lnTo>
                <a:lnTo>
                  <a:pt x="0" y="401668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true" flipV="false" rot="0">
            <a:off x="9450475" y="6144673"/>
            <a:ext cx="10466940" cy="4016688"/>
          </a:xfrm>
          <a:custGeom>
            <a:avLst/>
            <a:gdLst/>
            <a:ahLst/>
            <a:cxnLst/>
            <a:rect r="r" b="b" t="t" l="l"/>
            <a:pathLst>
              <a:path h="4016688" w="10466940">
                <a:moveTo>
                  <a:pt x="10466940" y="0"/>
                </a:moveTo>
                <a:lnTo>
                  <a:pt x="0" y="0"/>
                </a:lnTo>
                <a:lnTo>
                  <a:pt x="0" y="4016688"/>
                </a:lnTo>
                <a:lnTo>
                  <a:pt x="10466940" y="4016688"/>
                </a:lnTo>
                <a:lnTo>
                  <a:pt x="1046694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-1707701" y="9415297"/>
            <a:ext cx="24431810" cy="3086100"/>
            <a:chOff x="0" y="0"/>
            <a:chExt cx="6434715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6434715" cy="812800"/>
            </a:xfrm>
            <a:custGeom>
              <a:avLst/>
              <a:gdLst/>
              <a:ahLst/>
              <a:cxnLst/>
              <a:rect r="r" b="b" t="t" l="l"/>
              <a:pathLst>
                <a:path h="812800" w="6434715">
                  <a:moveTo>
                    <a:pt x="0" y="0"/>
                  </a:moveTo>
                  <a:lnTo>
                    <a:pt x="6434715" y="0"/>
                  </a:lnTo>
                  <a:lnTo>
                    <a:pt x="6434715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10657B"/>
            </a:solidFill>
          </p:spPr>
        </p:sp>
        <p:sp>
          <p:nvSpPr>
            <p:cNvPr name="TextBox 6" id="6"/>
            <p:cNvSpPr txBox="true"/>
            <p:nvPr/>
          </p:nvSpPr>
          <p:spPr>
            <a:xfrm>
              <a:off x="0" y="38100"/>
              <a:ext cx="6434715" cy="774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300"/>
                </a:lnSpc>
              </a:pPr>
            </a:p>
          </p:txBody>
        </p:sp>
      </p:grpSp>
      <p:sp>
        <p:nvSpPr>
          <p:cNvPr name="Freeform 7" id="7"/>
          <p:cNvSpPr/>
          <p:nvPr/>
        </p:nvSpPr>
        <p:spPr>
          <a:xfrm flipH="false" flipV="false" rot="0">
            <a:off x="4972705" y="6741434"/>
            <a:ext cx="4171295" cy="2648772"/>
          </a:xfrm>
          <a:custGeom>
            <a:avLst/>
            <a:gdLst/>
            <a:ahLst/>
            <a:cxnLst/>
            <a:rect r="r" b="b" t="t" l="l"/>
            <a:pathLst>
              <a:path h="2648772" w="4171295">
                <a:moveTo>
                  <a:pt x="0" y="0"/>
                </a:moveTo>
                <a:lnTo>
                  <a:pt x="4171295" y="0"/>
                </a:lnTo>
                <a:lnTo>
                  <a:pt x="4171295" y="2648772"/>
                </a:lnTo>
                <a:lnTo>
                  <a:pt x="0" y="264877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true" flipV="false" rot="0">
            <a:off x="9144000" y="6741434"/>
            <a:ext cx="8912876" cy="2673863"/>
          </a:xfrm>
          <a:custGeom>
            <a:avLst/>
            <a:gdLst/>
            <a:ahLst/>
            <a:cxnLst/>
            <a:rect r="r" b="b" t="t" l="l"/>
            <a:pathLst>
              <a:path h="2673863" w="8912876">
                <a:moveTo>
                  <a:pt x="8912876" y="0"/>
                </a:moveTo>
                <a:lnTo>
                  <a:pt x="0" y="0"/>
                </a:lnTo>
                <a:lnTo>
                  <a:pt x="0" y="2673863"/>
                </a:lnTo>
                <a:lnTo>
                  <a:pt x="8912876" y="2673863"/>
                </a:lnTo>
                <a:lnTo>
                  <a:pt x="8912876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9" id="9"/>
          <p:cNvGrpSpPr/>
          <p:nvPr/>
        </p:nvGrpSpPr>
        <p:grpSpPr>
          <a:xfrm rot="0">
            <a:off x="8083859" y="0"/>
            <a:ext cx="2733233" cy="2733233"/>
            <a:chOff x="0" y="0"/>
            <a:chExt cx="812800" cy="81280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BCD33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76200" y="114300"/>
              <a:ext cx="660400" cy="6223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300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5404649">
            <a:off x="7576851" y="-3949261"/>
            <a:ext cx="3134298" cy="17508958"/>
            <a:chOff x="0" y="0"/>
            <a:chExt cx="825494" cy="4611413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825494" cy="4611413"/>
            </a:xfrm>
            <a:custGeom>
              <a:avLst/>
              <a:gdLst/>
              <a:ahLst/>
              <a:cxnLst/>
              <a:rect r="r" b="b" t="t" l="l"/>
              <a:pathLst>
                <a:path h="4611413" w="825494">
                  <a:moveTo>
                    <a:pt x="0" y="0"/>
                  </a:moveTo>
                  <a:lnTo>
                    <a:pt x="825494" y="0"/>
                  </a:lnTo>
                  <a:lnTo>
                    <a:pt x="825494" y="4611413"/>
                  </a:lnTo>
                  <a:lnTo>
                    <a:pt x="0" y="4611413"/>
                  </a:lnTo>
                  <a:close/>
                </a:path>
              </a:pathLst>
            </a:custGeom>
            <a:gradFill rotWithShape="true">
              <a:gsLst>
                <a:gs pos="0">
                  <a:srgbClr val="FFFFFF">
                    <a:alpha val="84000"/>
                  </a:srgbClr>
                </a:gs>
                <a:gs pos="100000">
                  <a:srgbClr val="C8EBED">
                    <a:alpha val="54500"/>
                  </a:srgbClr>
                </a:gs>
              </a:gsLst>
              <a:lin ang="5400000"/>
            </a:gradFill>
          </p:spPr>
        </p:sp>
        <p:sp>
          <p:nvSpPr>
            <p:cNvPr name="TextBox 14" id="14"/>
            <p:cNvSpPr txBox="true"/>
            <p:nvPr/>
          </p:nvSpPr>
          <p:spPr>
            <a:xfrm>
              <a:off x="0" y="38100"/>
              <a:ext cx="825494" cy="457331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300"/>
                </a:lnSpc>
              </a:pPr>
            </a:p>
          </p:txBody>
        </p:sp>
      </p:grpSp>
      <p:sp>
        <p:nvSpPr>
          <p:cNvPr name="Freeform 15" id="15"/>
          <p:cNvSpPr/>
          <p:nvPr/>
        </p:nvSpPr>
        <p:spPr>
          <a:xfrm flipH="false" flipV="false" rot="0">
            <a:off x="-400762" y="777786"/>
            <a:ext cx="4235467" cy="1555572"/>
          </a:xfrm>
          <a:custGeom>
            <a:avLst/>
            <a:gdLst/>
            <a:ahLst/>
            <a:cxnLst/>
            <a:rect r="r" b="b" t="t" l="l"/>
            <a:pathLst>
              <a:path h="1555572" w="4235467">
                <a:moveTo>
                  <a:pt x="0" y="0"/>
                </a:moveTo>
                <a:lnTo>
                  <a:pt x="4235468" y="0"/>
                </a:lnTo>
                <a:lnTo>
                  <a:pt x="4235468" y="1555571"/>
                </a:lnTo>
                <a:lnTo>
                  <a:pt x="0" y="155557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201681" y="1513744"/>
            <a:ext cx="3950143" cy="10822310"/>
          </a:xfrm>
          <a:custGeom>
            <a:avLst/>
            <a:gdLst/>
            <a:ahLst/>
            <a:cxnLst/>
            <a:rect r="r" b="b" t="t" l="l"/>
            <a:pathLst>
              <a:path h="10822310" w="3950143">
                <a:moveTo>
                  <a:pt x="0" y="0"/>
                </a:moveTo>
                <a:lnTo>
                  <a:pt x="3950143" y="0"/>
                </a:lnTo>
                <a:lnTo>
                  <a:pt x="3950143" y="10822310"/>
                </a:lnTo>
                <a:lnTo>
                  <a:pt x="0" y="1082231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4375965" y="4003999"/>
            <a:ext cx="2835821" cy="1400187"/>
          </a:xfrm>
          <a:custGeom>
            <a:avLst/>
            <a:gdLst/>
            <a:ahLst/>
            <a:cxnLst/>
            <a:rect r="r" b="b" t="t" l="l"/>
            <a:pathLst>
              <a:path h="1400187" w="2835821">
                <a:moveTo>
                  <a:pt x="0" y="0"/>
                </a:moveTo>
                <a:lnTo>
                  <a:pt x="2835822" y="0"/>
                </a:lnTo>
                <a:lnTo>
                  <a:pt x="2835822" y="1400187"/>
                </a:lnTo>
                <a:lnTo>
                  <a:pt x="0" y="1400187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8924921" y="4003999"/>
            <a:ext cx="2476991" cy="1455232"/>
          </a:xfrm>
          <a:custGeom>
            <a:avLst/>
            <a:gdLst/>
            <a:ahLst/>
            <a:cxnLst/>
            <a:rect r="r" b="b" t="t" l="l"/>
            <a:pathLst>
              <a:path h="1455232" w="2476991">
                <a:moveTo>
                  <a:pt x="0" y="0"/>
                </a:moveTo>
                <a:lnTo>
                  <a:pt x="2476991" y="0"/>
                </a:lnTo>
                <a:lnTo>
                  <a:pt x="2476991" y="1455233"/>
                </a:lnTo>
                <a:lnTo>
                  <a:pt x="0" y="1455233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0" t="0" r="0" b="0"/>
            </a:stretch>
          </a:blipFill>
        </p:spPr>
      </p:sp>
      <p:sp>
        <p:nvSpPr>
          <p:cNvPr name="AutoShape 19" id="19"/>
          <p:cNvSpPr/>
          <p:nvPr/>
        </p:nvSpPr>
        <p:spPr>
          <a:xfrm flipV="true">
            <a:off x="7749840" y="3630602"/>
            <a:ext cx="0" cy="2349233"/>
          </a:xfrm>
          <a:prstGeom prst="line">
            <a:avLst/>
          </a:prstGeom>
          <a:ln cap="flat" w="38100">
            <a:solidFill>
              <a:srgbClr val="10374E"/>
            </a:solidFill>
            <a:prstDash val="sysDash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flipV="true">
            <a:off x="12338869" y="3630602"/>
            <a:ext cx="0" cy="2349233"/>
          </a:xfrm>
          <a:prstGeom prst="line">
            <a:avLst/>
          </a:prstGeom>
          <a:ln cap="flat" w="38100">
            <a:solidFill>
              <a:srgbClr val="10374E"/>
            </a:solidFill>
            <a:prstDash val="sysDash"/>
            <a:headEnd type="none" len="sm" w="sm"/>
            <a:tailEnd type="none" len="sm" w="sm"/>
          </a:ln>
        </p:spPr>
      </p:sp>
      <p:sp>
        <p:nvSpPr>
          <p:cNvPr name="Freeform 21" id="21"/>
          <p:cNvSpPr/>
          <p:nvPr/>
        </p:nvSpPr>
        <p:spPr>
          <a:xfrm flipH="false" flipV="false" rot="0">
            <a:off x="16177414" y="0"/>
            <a:ext cx="4235467" cy="1555572"/>
          </a:xfrm>
          <a:custGeom>
            <a:avLst/>
            <a:gdLst/>
            <a:ahLst/>
            <a:cxnLst/>
            <a:rect r="r" b="b" t="t" l="l"/>
            <a:pathLst>
              <a:path h="1555572" w="4235467">
                <a:moveTo>
                  <a:pt x="0" y="0"/>
                </a:moveTo>
                <a:lnTo>
                  <a:pt x="4235467" y="0"/>
                </a:lnTo>
                <a:lnTo>
                  <a:pt x="4235467" y="1555572"/>
                </a:lnTo>
                <a:lnTo>
                  <a:pt x="0" y="155557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2" id="22"/>
          <p:cNvSpPr/>
          <p:nvPr/>
        </p:nvSpPr>
        <p:spPr>
          <a:xfrm flipH="false" flipV="false" rot="0">
            <a:off x="11211127" y="0"/>
            <a:ext cx="2117734" cy="777786"/>
          </a:xfrm>
          <a:custGeom>
            <a:avLst/>
            <a:gdLst/>
            <a:ahLst/>
            <a:cxnLst/>
            <a:rect r="r" b="b" t="t" l="l"/>
            <a:pathLst>
              <a:path h="777786" w="2117734">
                <a:moveTo>
                  <a:pt x="0" y="0"/>
                </a:moveTo>
                <a:lnTo>
                  <a:pt x="2117734" y="0"/>
                </a:lnTo>
                <a:lnTo>
                  <a:pt x="2117734" y="777786"/>
                </a:lnTo>
                <a:lnTo>
                  <a:pt x="0" y="77778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3" id="23"/>
          <p:cNvSpPr/>
          <p:nvPr/>
        </p:nvSpPr>
        <p:spPr>
          <a:xfrm flipH="false" flipV="false" rot="0">
            <a:off x="13215790" y="3745159"/>
            <a:ext cx="2961624" cy="1714073"/>
          </a:xfrm>
          <a:custGeom>
            <a:avLst/>
            <a:gdLst/>
            <a:ahLst/>
            <a:cxnLst/>
            <a:rect r="r" b="b" t="t" l="l"/>
            <a:pathLst>
              <a:path h="1714073" w="2961624">
                <a:moveTo>
                  <a:pt x="0" y="0"/>
                </a:moveTo>
                <a:lnTo>
                  <a:pt x="2961624" y="0"/>
                </a:lnTo>
                <a:lnTo>
                  <a:pt x="2961624" y="1714073"/>
                </a:lnTo>
                <a:lnTo>
                  <a:pt x="0" y="1714073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0" t="0" r="0" b="0"/>
            </a:stretch>
          </a:blipFill>
        </p:spPr>
      </p:sp>
      <p:sp>
        <p:nvSpPr>
          <p:cNvPr name="TextBox 24" id="24"/>
          <p:cNvSpPr txBox="true"/>
          <p:nvPr/>
        </p:nvSpPr>
        <p:spPr>
          <a:xfrm rot="0">
            <a:off x="4025901" y="2162663"/>
            <a:ext cx="13233399" cy="9397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865"/>
              </a:lnSpc>
            </a:pPr>
            <a:r>
              <a:rPr lang="en-US" b="true" sz="6865">
                <a:solidFill>
                  <a:srgbClr val="10374E"/>
                </a:solidFill>
                <a:latin typeface="Morl Bold"/>
                <a:ea typeface="Morl Bold"/>
                <a:cs typeface="Morl Bold"/>
                <a:sym typeface="Morl Bold"/>
              </a:rPr>
              <a:t>TIPURILE DE TRANSPORT ÎN SALAMANCA 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4151824" y="5658263"/>
            <a:ext cx="3284104" cy="4578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99"/>
              </a:lnSpc>
            </a:pPr>
            <a:r>
              <a:rPr lang="en-US" sz="3399" b="true">
                <a:solidFill>
                  <a:srgbClr val="084E60"/>
                </a:solidFill>
                <a:latin typeface="Morl Bold"/>
                <a:ea typeface="Morl Bold"/>
                <a:cs typeface="Morl Bold"/>
                <a:sym typeface="Morl Bold"/>
              </a:rPr>
              <a:t>Autobuz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8521365" y="5658263"/>
            <a:ext cx="3284104" cy="4578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99"/>
              </a:lnSpc>
            </a:pPr>
            <a:r>
              <a:rPr lang="en-US" sz="3399" b="true">
                <a:solidFill>
                  <a:srgbClr val="084E60"/>
                </a:solidFill>
                <a:latin typeface="Morl Bold"/>
                <a:ea typeface="Morl Bold"/>
                <a:cs typeface="Morl Bold"/>
                <a:sym typeface="Morl Bold"/>
              </a:rPr>
              <a:t>Tren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13203133" y="5658263"/>
            <a:ext cx="3284104" cy="4578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99"/>
              </a:lnSpc>
            </a:pPr>
            <a:r>
              <a:rPr lang="en-US" sz="3399" b="true">
                <a:solidFill>
                  <a:srgbClr val="084E60"/>
                </a:solidFill>
                <a:latin typeface="Morl Bold"/>
                <a:ea typeface="Morl Bold"/>
                <a:cs typeface="Morl Bold"/>
                <a:sym typeface="Morl Bold"/>
              </a:rPr>
              <a:t>Taxi </a:t>
            </a:r>
          </a:p>
        </p:txBody>
      </p:sp>
      <p:sp>
        <p:nvSpPr>
          <p:cNvPr name="Freeform 28" id="28"/>
          <p:cNvSpPr/>
          <p:nvPr/>
        </p:nvSpPr>
        <p:spPr>
          <a:xfrm flipH="false" flipV="false" rot="0">
            <a:off x="331563" y="230910"/>
            <a:ext cx="3694339" cy="1159008"/>
          </a:xfrm>
          <a:custGeom>
            <a:avLst/>
            <a:gdLst/>
            <a:ahLst/>
            <a:cxnLst/>
            <a:rect r="r" b="b" t="t" l="l"/>
            <a:pathLst>
              <a:path h="1159008" w="3694339">
                <a:moveTo>
                  <a:pt x="0" y="0"/>
                </a:moveTo>
                <a:lnTo>
                  <a:pt x="3694338" y="0"/>
                </a:lnTo>
                <a:lnTo>
                  <a:pt x="3694338" y="1159009"/>
                </a:lnTo>
                <a:lnTo>
                  <a:pt x="0" y="1159009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 l="0" t="0" r="0" b="0"/>
            </a:stretch>
          </a:blipFill>
        </p:spPr>
      </p:sp>
      <p:grpSp>
        <p:nvGrpSpPr>
          <p:cNvPr name="Group 29" id="29"/>
          <p:cNvGrpSpPr/>
          <p:nvPr/>
        </p:nvGrpSpPr>
        <p:grpSpPr>
          <a:xfrm rot="0">
            <a:off x="16565323" y="230910"/>
            <a:ext cx="1491552" cy="1426927"/>
            <a:chOff x="0" y="0"/>
            <a:chExt cx="812800" cy="777583"/>
          </a:xfrm>
        </p:grpSpPr>
        <p:sp>
          <p:nvSpPr>
            <p:cNvPr name="Freeform 30" id="30"/>
            <p:cNvSpPr/>
            <p:nvPr/>
          </p:nvSpPr>
          <p:spPr>
            <a:xfrm flipH="false" flipV="false" rot="0">
              <a:off x="0" y="0"/>
              <a:ext cx="812800" cy="777583"/>
            </a:xfrm>
            <a:custGeom>
              <a:avLst/>
              <a:gdLst/>
              <a:ahLst/>
              <a:cxnLst/>
              <a:rect r="r" b="b" t="t" l="l"/>
              <a:pathLst>
                <a:path h="777583" w="812800">
                  <a:moveTo>
                    <a:pt x="406400" y="0"/>
                  </a:moveTo>
                  <a:cubicBezTo>
                    <a:pt x="181951" y="0"/>
                    <a:pt x="0" y="174068"/>
                    <a:pt x="0" y="388792"/>
                  </a:cubicBezTo>
                  <a:cubicBezTo>
                    <a:pt x="0" y="603515"/>
                    <a:pt x="181951" y="777583"/>
                    <a:pt x="406400" y="777583"/>
                  </a:cubicBezTo>
                  <a:cubicBezTo>
                    <a:pt x="630849" y="777583"/>
                    <a:pt x="812800" y="603515"/>
                    <a:pt x="812800" y="388792"/>
                  </a:cubicBezTo>
                  <a:cubicBezTo>
                    <a:pt x="812800" y="174068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15"/>
              <a:stretch>
                <a:fillRect l="0" t="-3539" r="0" b="-3539"/>
              </a:stretch>
            </a:blipFill>
          </p:spPr>
        </p:sp>
      </p:grp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9BE9F5">
                <a:alpha val="100000"/>
              </a:srgbClr>
            </a:gs>
            <a:gs pos="100000">
              <a:srgbClr val="FF914D">
                <a:alpha val="100000"/>
              </a:srgbClr>
            </a:gs>
          </a:gsLst>
          <a:lin ang="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671490" y="3400751"/>
            <a:ext cx="2924835" cy="1074212"/>
          </a:xfrm>
          <a:custGeom>
            <a:avLst/>
            <a:gdLst/>
            <a:ahLst/>
            <a:cxnLst/>
            <a:rect r="r" b="b" t="t" l="l"/>
            <a:pathLst>
              <a:path h="1074212" w="2924835">
                <a:moveTo>
                  <a:pt x="0" y="0"/>
                </a:moveTo>
                <a:lnTo>
                  <a:pt x="2924836" y="0"/>
                </a:lnTo>
                <a:lnTo>
                  <a:pt x="2924836" y="1074212"/>
                </a:lnTo>
                <a:lnTo>
                  <a:pt x="0" y="10742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2837589" y="3400751"/>
            <a:ext cx="11942994" cy="7359870"/>
          </a:xfrm>
          <a:custGeom>
            <a:avLst/>
            <a:gdLst/>
            <a:ahLst/>
            <a:cxnLst/>
            <a:rect r="r" b="b" t="t" l="l"/>
            <a:pathLst>
              <a:path h="7359870" w="11942994">
                <a:moveTo>
                  <a:pt x="0" y="0"/>
                </a:moveTo>
                <a:lnTo>
                  <a:pt x="11942994" y="0"/>
                </a:lnTo>
                <a:lnTo>
                  <a:pt x="11942994" y="7359870"/>
                </a:lnTo>
                <a:lnTo>
                  <a:pt x="0" y="735987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14618794" y="2998974"/>
            <a:ext cx="2957231" cy="2957231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BCD33"/>
            </a:solidFill>
          </p:spPr>
        </p:sp>
        <p:sp>
          <p:nvSpPr>
            <p:cNvPr name="TextBox 6" id="6"/>
            <p:cNvSpPr txBox="true"/>
            <p:nvPr/>
          </p:nvSpPr>
          <p:spPr>
            <a:xfrm>
              <a:off x="76200" y="114300"/>
              <a:ext cx="660400" cy="6223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300"/>
                </a:lnSpc>
              </a:pPr>
            </a:p>
          </p:txBody>
        </p:sp>
      </p:grpSp>
      <p:sp>
        <p:nvSpPr>
          <p:cNvPr name="Freeform 7" id="7"/>
          <p:cNvSpPr/>
          <p:nvPr/>
        </p:nvSpPr>
        <p:spPr>
          <a:xfrm flipH="true" flipV="false" rot="0">
            <a:off x="9105405" y="3714186"/>
            <a:ext cx="11942994" cy="7359870"/>
          </a:xfrm>
          <a:custGeom>
            <a:avLst/>
            <a:gdLst/>
            <a:ahLst/>
            <a:cxnLst/>
            <a:rect r="r" b="b" t="t" l="l"/>
            <a:pathLst>
              <a:path h="7359870" w="11942994">
                <a:moveTo>
                  <a:pt x="11942994" y="0"/>
                </a:moveTo>
                <a:lnTo>
                  <a:pt x="0" y="0"/>
                </a:lnTo>
                <a:lnTo>
                  <a:pt x="0" y="7359870"/>
                </a:lnTo>
                <a:lnTo>
                  <a:pt x="11942994" y="7359870"/>
                </a:lnTo>
                <a:lnTo>
                  <a:pt x="11942994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8" id="8"/>
          <p:cNvGrpSpPr/>
          <p:nvPr/>
        </p:nvGrpSpPr>
        <p:grpSpPr>
          <a:xfrm rot="0">
            <a:off x="-1525279" y="9531006"/>
            <a:ext cx="24431810" cy="3086100"/>
            <a:chOff x="0" y="0"/>
            <a:chExt cx="6434715" cy="81280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6434715" cy="812800"/>
            </a:xfrm>
            <a:custGeom>
              <a:avLst/>
              <a:gdLst/>
              <a:ahLst/>
              <a:cxnLst/>
              <a:rect r="r" b="b" t="t" l="l"/>
              <a:pathLst>
                <a:path h="812800" w="6434715">
                  <a:moveTo>
                    <a:pt x="0" y="0"/>
                  </a:moveTo>
                  <a:lnTo>
                    <a:pt x="6434715" y="0"/>
                  </a:lnTo>
                  <a:lnTo>
                    <a:pt x="6434715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10657B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38100"/>
              <a:ext cx="6434715" cy="774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300"/>
                </a:lnSpc>
              </a:pPr>
            </a:p>
          </p:txBody>
        </p:sp>
      </p:grpSp>
      <p:grpSp>
        <p:nvGrpSpPr>
          <p:cNvPr name="Group 11" id="11"/>
          <p:cNvGrpSpPr/>
          <p:nvPr/>
        </p:nvGrpSpPr>
        <p:grpSpPr>
          <a:xfrm rot="0">
            <a:off x="-1629184" y="9258300"/>
            <a:ext cx="24431810" cy="480004"/>
            <a:chOff x="0" y="0"/>
            <a:chExt cx="6434715" cy="126421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6434715" cy="126421"/>
            </a:xfrm>
            <a:custGeom>
              <a:avLst/>
              <a:gdLst/>
              <a:ahLst/>
              <a:cxnLst/>
              <a:rect r="r" b="b" t="t" l="l"/>
              <a:pathLst>
                <a:path h="126421" w="6434715">
                  <a:moveTo>
                    <a:pt x="0" y="0"/>
                  </a:moveTo>
                  <a:lnTo>
                    <a:pt x="6434715" y="0"/>
                  </a:lnTo>
                  <a:lnTo>
                    <a:pt x="6434715" y="126421"/>
                  </a:lnTo>
                  <a:lnTo>
                    <a:pt x="0" y="126421"/>
                  </a:lnTo>
                  <a:close/>
                </a:path>
              </a:pathLst>
            </a:custGeom>
            <a:solidFill>
              <a:srgbClr val="ECECED"/>
            </a:solidFill>
          </p:spPr>
        </p:sp>
        <p:sp>
          <p:nvSpPr>
            <p:cNvPr name="TextBox 13" id="13"/>
            <p:cNvSpPr txBox="true"/>
            <p:nvPr/>
          </p:nvSpPr>
          <p:spPr>
            <a:xfrm>
              <a:off x="0" y="38100"/>
              <a:ext cx="6434715" cy="8832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300"/>
                </a:lnSpc>
              </a:pPr>
            </a:p>
          </p:txBody>
        </p:sp>
      </p:grpSp>
      <p:grpSp>
        <p:nvGrpSpPr>
          <p:cNvPr name="Group 14" id="14"/>
          <p:cNvGrpSpPr/>
          <p:nvPr/>
        </p:nvGrpSpPr>
        <p:grpSpPr>
          <a:xfrm rot="0">
            <a:off x="-1809828" y="8902273"/>
            <a:ext cx="24431810" cy="142958"/>
            <a:chOff x="0" y="0"/>
            <a:chExt cx="6434715" cy="37652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6434715" cy="37652"/>
            </a:xfrm>
            <a:custGeom>
              <a:avLst/>
              <a:gdLst/>
              <a:ahLst/>
              <a:cxnLst/>
              <a:rect r="r" b="b" t="t" l="l"/>
              <a:pathLst>
                <a:path h="37652" w="6434715">
                  <a:moveTo>
                    <a:pt x="0" y="0"/>
                  </a:moveTo>
                  <a:lnTo>
                    <a:pt x="6434715" y="0"/>
                  </a:lnTo>
                  <a:lnTo>
                    <a:pt x="6434715" y="37652"/>
                  </a:lnTo>
                  <a:lnTo>
                    <a:pt x="0" y="37652"/>
                  </a:lnTo>
                  <a:close/>
                </a:path>
              </a:pathLst>
            </a:custGeom>
            <a:solidFill>
              <a:srgbClr val="ADADAD"/>
            </a:solidFill>
          </p:spPr>
        </p:sp>
        <p:sp>
          <p:nvSpPr>
            <p:cNvPr name="TextBox 16" id="16"/>
            <p:cNvSpPr txBox="true"/>
            <p:nvPr/>
          </p:nvSpPr>
          <p:spPr>
            <a:xfrm>
              <a:off x="0" y="38100"/>
              <a:ext cx="6434715" cy="3765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300"/>
                </a:lnSpc>
              </a:pPr>
            </a:p>
          </p:txBody>
        </p:sp>
      </p:grpSp>
      <p:sp>
        <p:nvSpPr>
          <p:cNvPr name="Freeform 17" id="17"/>
          <p:cNvSpPr/>
          <p:nvPr/>
        </p:nvSpPr>
        <p:spPr>
          <a:xfrm flipH="false" flipV="false" rot="0">
            <a:off x="6075262" y="6367020"/>
            <a:ext cx="4330815" cy="3210216"/>
          </a:xfrm>
          <a:custGeom>
            <a:avLst/>
            <a:gdLst/>
            <a:ahLst/>
            <a:cxnLst/>
            <a:rect r="r" b="b" t="t" l="l"/>
            <a:pathLst>
              <a:path h="3210216" w="4330815">
                <a:moveTo>
                  <a:pt x="0" y="0"/>
                </a:moveTo>
                <a:lnTo>
                  <a:pt x="4330815" y="0"/>
                </a:lnTo>
                <a:lnTo>
                  <a:pt x="4330815" y="3210217"/>
                </a:lnTo>
                <a:lnTo>
                  <a:pt x="0" y="321021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-1083881" y="6523198"/>
            <a:ext cx="7159143" cy="3215106"/>
          </a:xfrm>
          <a:custGeom>
            <a:avLst/>
            <a:gdLst/>
            <a:ahLst/>
            <a:cxnLst/>
            <a:rect r="r" b="b" t="t" l="l"/>
            <a:pathLst>
              <a:path h="3215106" w="7159143">
                <a:moveTo>
                  <a:pt x="0" y="0"/>
                </a:moveTo>
                <a:lnTo>
                  <a:pt x="7159143" y="0"/>
                </a:lnTo>
                <a:lnTo>
                  <a:pt x="7159143" y="3215106"/>
                </a:lnTo>
                <a:lnTo>
                  <a:pt x="0" y="321510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9" id="19"/>
          <p:cNvGrpSpPr/>
          <p:nvPr/>
        </p:nvGrpSpPr>
        <p:grpSpPr>
          <a:xfrm rot="0">
            <a:off x="283264" y="1532318"/>
            <a:ext cx="9766280" cy="4834702"/>
            <a:chOff x="0" y="0"/>
            <a:chExt cx="2572189" cy="1273337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2572189" cy="1273337"/>
            </a:xfrm>
            <a:custGeom>
              <a:avLst/>
              <a:gdLst/>
              <a:ahLst/>
              <a:cxnLst/>
              <a:rect r="r" b="b" t="t" l="l"/>
              <a:pathLst>
                <a:path h="1273337" w="2572189">
                  <a:moveTo>
                    <a:pt x="18233" y="0"/>
                  </a:moveTo>
                  <a:lnTo>
                    <a:pt x="2553956" y="0"/>
                  </a:lnTo>
                  <a:cubicBezTo>
                    <a:pt x="2564026" y="0"/>
                    <a:pt x="2572189" y="8163"/>
                    <a:pt x="2572189" y="18233"/>
                  </a:cubicBezTo>
                  <a:lnTo>
                    <a:pt x="2572189" y="1255105"/>
                  </a:lnTo>
                  <a:cubicBezTo>
                    <a:pt x="2572189" y="1265174"/>
                    <a:pt x="2564026" y="1273337"/>
                    <a:pt x="2553956" y="1273337"/>
                  </a:cubicBezTo>
                  <a:lnTo>
                    <a:pt x="18233" y="1273337"/>
                  </a:lnTo>
                  <a:cubicBezTo>
                    <a:pt x="8163" y="1273337"/>
                    <a:pt x="0" y="1265174"/>
                    <a:pt x="0" y="1255105"/>
                  </a:cubicBezTo>
                  <a:lnTo>
                    <a:pt x="0" y="18233"/>
                  </a:lnTo>
                  <a:cubicBezTo>
                    <a:pt x="0" y="8163"/>
                    <a:pt x="8163" y="0"/>
                    <a:pt x="18233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FFFFFF">
                    <a:alpha val="75000"/>
                  </a:srgbClr>
                </a:gs>
                <a:gs pos="100000">
                  <a:srgbClr val="A9EAEE">
                    <a:alpha val="100000"/>
                  </a:srgbClr>
                </a:gs>
              </a:gsLst>
              <a:lin ang="0"/>
            </a:gradFill>
          </p:spPr>
        </p:sp>
        <p:sp>
          <p:nvSpPr>
            <p:cNvPr name="TextBox 21" id="21"/>
            <p:cNvSpPr txBox="true"/>
            <p:nvPr/>
          </p:nvSpPr>
          <p:spPr>
            <a:xfrm>
              <a:off x="0" y="38100"/>
              <a:ext cx="2572189" cy="123523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300"/>
                </a:lnSpc>
              </a:pPr>
            </a:p>
          </p:txBody>
        </p:sp>
      </p:grpSp>
      <p:sp>
        <p:nvSpPr>
          <p:cNvPr name="Freeform 22" id="22"/>
          <p:cNvSpPr/>
          <p:nvPr/>
        </p:nvSpPr>
        <p:spPr>
          <a:xfrm flipH="true" flipV="false" rot="0">
            <a:off x="13587542" y="5208292"/>
            <a:ext cx="4791238" cy="5158803"/>
          </a:xfrm>
          <a:custGeom>
            <a:avLst/>
            <a:gdLst/>
            <a:ahLst/>
            <a:cxnLst/>
            <a:rect r="r" b="b" t="t" l="l"/>
            <a:pathLst>
              <a:path h="5158803" w="4791238">
                <a:moveTo>
                  <a:pt x="4791238" y="0"/>
                </a:moveTo>
                <a:lnTo>
                  <a:pt x="0" y="0"/>
                </a:lnTo>
                <a:lnTo>
                  <a:pt x="0" y="5158802"/>
                </a:lnTo>
                <a:lnTo>
                  <a:pt x="4791238" y="5158802"/>
                </a:lnTo>
                <a:lnTo>
                  <a:pt x="4791238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3" id="23"/>
          <p:cNvSpPr/>
          <p:nvPr/>
        </p:nvSpPr>
        <p:spPr>
          <a:xfrm flipH="false" flipV="false" rot="0">
            <a:off x="13052486" y="4618228"/>
            <a:ext cx="2742475" cy="1007236"/>
          </a:xfrm>
          <a:custGeom>
            <a:avLst/>
            <a:gdLst/>
            <a:ahLst/>
            <a:cxnLst/>
            <a:rect r="r" b="b" t="t" l="l"/>
            <a:pathLst>
              <a:path h="1007236" w="2742475">
                <a:moveTo>
                  <a:pt x="0" y="0"/>
                </a:moveTo>
                <a:lnTo>
                  <a:pt x="2742474" y="0"/>
                </a:lnTo>
                <a:lnTo>
                  <a:pt x="2742474" y="1007237"/>
                </a:lnTo>
                <a:lnTo>
                  <a:pt x="0" y="10072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4" id="24"/>
          <p:cNvSpPr/>
          <p:nvPr/>
        </p:nvSpPr>
        <p:spPr>
          <a:xfrm flipH="false" flipV="false" rot="0">
            <a:off x="14423723" y="5835015"/>
            <a:ext cx="3955057" cy="8644934"/>
          </a:xfrm>
          <a:custGeom>
            <a:avLst/>
            <a:gdLst/>
            <a:ahLst/>
            <a:cxnLst/>
            <a:rect r="r" b="b" t="t" l="l"/>
            <a:pathLst>
              <a:path h="8644934" w="3955057">
                <a:moveTo>
                  <a:pt x="0" y="0"/>
                </a:moveTo>
                <a:lnTo>
                  <a:pt x="3955057" y="0"/>
                </a:lnTo>
                <a:lnTo>
                  <a:pt x="3955057" y="8644933"/>
                </a:lnTo>
                <a:lnTo>
                  <a:pt x="0" y="8644933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5" id="25"/>
          <p:cNvSpPr txBox="true"/>
          <p:nvPr/>
        </p:nvSpPr>
        <p:spPr>
          <a:xfrm rot="0">
            <a:off x="5166404" y="273178"/>
            <a:ext cx="9766280" cy="10495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572"/>
              </a:lnSpc>
            </a:pPr>
            <a:r>
              <a:rPr lang="en-US" sz="7572" b="true">
                <a:solidFill>
                  <a:srgbClr val="E5734C"/>
                </a:solidFill>
                <a:latin typeface="Morl Bold"/>
                <a:ea typeface="Morl Bold"/>
                <a:cs typeface="Morl Bold"/>
                <a:sym typeface="Morl Bold"/>
              </a:rPr>
              <a:t>LINII URBANE PRINCIPALE 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469930" y="1179989"/>
            <a:ext cx="8902223" cy="49904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225"/>
              </a:lnSpc>
            </a:pPr>
          </a:p>
          <a:p>
            <a:pPr algn="l">
              <a:lnSpc>
                <a:spcPts val="2225"/>
              </a:lnSpc>
            </a:pPr>
          </a:p>
          <a:p>
            <a:pPr algn="l">
              <a:lnSpc>
                <a:spcPts val="2225"/>
              </a:lnSpc>
            </a:pPr>
            <a:r>
              <a:rPr lang="en-US" sz="2225" b="true">
                <a:solidFill>
                  <a:srgbClr val="E15336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Linia 8</a:t>
            </a:r>
          </a:p>
          <a:p>
            <a:pPr algn="l">
              <a:lnSpc>
                <a:spcPts val="2225"/>
              </a:lnSpc>
            </a:pPr>
            <a:r>
              <a:rPr lang="en-US" sz="2225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225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Leagă cartierul Vistahermosa de zona La Aldehuela, traversând centrul orașului. Este utilă pentru accesul la centrul de expoziții și zonele rezidențiale</a:t>
            </a:r>
          </a:p>
          <a:p>
            <a:pPr algn="l">
              <a:lnSpc>
                <a:spcPts val="2225"/>
              </a:lnSpc>
            </a:pPr>
          </a:p>
          <a:p>
            <a:pPr algn="l">
              <a:lnSpc>
                <a:spcPts val="2225"/>
              </a:lnSpc>
            </a:pPr>
            <a:r>
              <a:rPr lang="en-US" sz="2225" b="true">
                <a:solidFill>
                  <a:srgbClr val="E15336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Linia 12</a:t>
            </a:r>
          </a:p>
          <a:p>
            <a:pPr algn="l">
              <a:lnSpc>
                <a:spcPts val="2225"/>
              </a:lnSpc>
            </a:pPr>
            <a:r>
              <a:rPr lang="en-US" sz="2225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 Parcurge traseul dintre C/ Los Marineros și C/ Pinar de Valsaín, având 15 stații. Este ideală pentru deplasările între cartierele sudice și nordice ale orașului.</a:t>
            </a:r>
          </a:p>
          <a:p>
            <a:pPr algn="l">
              <a:lnSpc>
                <a:spcPts val="2225"/>
              </a:lnSpc>
            </a:pPr>
          </a:p>
          <a:p>
            <a:pPr algn="l">
              <a:lnSpc>
                <a:spcPts val="2225"/>
              </a:lnSpc>
            </a:pPr>
            <a:r>
              <a:rPr lang="en-US" sz="2225" b="true">
                <a:solidFill>
                  <a:srgbClr val="E15336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Linia 2</a:t>
            </a:r>
          </a:p>
          <a:p>
            <a:pPr algn="l">
              <a:lnSpc>
                <a:spcPts val="2225"/>
              </a:lnSpc>
            </a:pPr>
            <a:r>
              <a:rPr lang="en-US" sz="2225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 Conectează zona Pizarrales cu San Julián, trecând prin Ctra. Ledesma și Avda. Villamayor. Este o rută frecvent utilizată pentru accesul la centrul orașului.</a:t>
            </a:r>
          </a:p>
          <a:p>
            <a:pPr algn="l">
              <a:lnSpc>
                <a:spcPts val="2225"/>
              </a:lnSpc>
            </a:pPr>
          </a:p>
          <a:p>
            <a:pPr algn="l">
              <a:lnSpc>
                <a:spcPts val="2225"/>
              </a:lnSpc>
            </a:pPr>
          </a:p>
        </p:txBody>
      </p:sp>
      <p:grpSp>
        <p:nvGrpSpPr>
          <p:cNvPr name="Group 27" id="27"/>
          <p:cNvGrpSpPr/>
          <p:nvPr/>
        </p:nvGrpSpPr>
        <p:grpSpPr>
          <a:xfrm rot="0">
            <a:off x="10268968" y="1532318"/>
            <a:ext cx="7912484" cy="2909157"/>
            <a:chOff x="0" y="0"/>
            <a:chExt cx="2083946" cy="766198"/>
          </a:xfrm>
        </p:grpSpPr>
        <p:sp>
          <p:nvSpPr>
            <p:cNvPr name="Freeform 28" id="28"/>
            <p:cNvSpPr/>
            <p:nvPr/>
          </p:nvSpPr>
          <p:spPr>
            <a:xfrm flipH="false" flipV="false" rot="0">
              <a:off x="0" y="0"/>
              <a:ext cx="2083946" cy="766198"/>
            </a:xfrm>
            <a:custGeom>
              <a:avLst/>
              <a:gdLst/>
              <a:ahLst/>
              <a:cxnLst/>
              <a:rect r="r" b="b" t="t" l="l"/>
              <a:pathLst>
                <a:path h="766198" w="2083946">
                  <a:moveTo>
                    <a:pt x="22504" y="0"/>
                  </a:moveTo>
                  <a:lnTo>
                    <a:pt x="2061442" y="0"/>
                  </a:lnTo>
                  <a:cubicBezTo>
                    <a:pt x="2067411" y="0"/>
                    <a:pt x="2073135" y="2371"/>
                    <a:pt x="2077355" y="6591"/>
                  </a:cubicBezTo>
                  <a:cubicBezTo>
                    <a:pt x="2081575" y="10812"/>
                    <a:pt x="2083946" y="16536"/>
                    <a:pt x="2083946" y="22504"/>
                  </a:cubicBezTo>
                  <a:lnTo>
                    <a:pt x="2083946" y="743694"/>
                  </a:lnTo>
                  <a:cubicBezTo>
                    <a:pt x="2083946" y="749662"/>
                    <a:pt x="2081575" y="755386"/>
                    <a:pt x="2077355" y="759606"/>
                  </a:cubicBezTo>
                  <a:cubicBezTo>
                    <a:pt x="2073135" y="763827"/>
                    <a:pt x="2067411" y="766198"/>
                    <a:pt x="2061442" y="766198"/>
                  </a:cubicBezTo>
                  <a:lnTo>
                    <a:pt x="22504" y="766198"/>
                  </a:lnTo>
                  <a:cubicBezTo>
                    <a:pt x="16536" y="766198"/>
                    <a:pt x="10812" y="763827"/>
                    <a:pt x="6591" y="759606"/>
                  </a:cubicBezTo>
                  <a:cubicBezTo>
                    <a:pt x="2371" y="755386"/>
                    <a:pt x="0" y="749662"/>
                    <a:pt x="0" y="743694"/>
                  </a:cubicBezTo>
                  <a:lnTo>
                    <a:pt x="0" y="22504"/>
                  </a:lnTo>
                  <a:cubicBezTo>
                    <a:pt x="0" y="16536"/>
                    <a:pt x="2371" y="10812"/>
                    <a:pt x="6591" y="6591"/>
                  </a:cubicBezTo>
                  <a:cubicBezTo>
                    <a:pt x="10812" y="2371"/>
                    <a:pt x="16536" y="0"/>
                    <a:pt x="22504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FFFFFF">
                    <a:alpha val="75000"/>
                  </a:srgbClr>
                </a:gs>
                <a:gs pos="100000">
                  <a:srgbClr val="A9EAEE">
                    <a:alpha val="100000"/>
                  </a:srgbClr>
                </a:gs>
              </a:gsLst>
              <a:lin ang="0"/>
            </a:gradFill>
          </p:spPr>
        </p:sp>
        <p:sp>
          <p:nvSpPr>
            <p:cNvPr name="TextBox 29" id="29"/>
            <p:cNvSpPr txBox="true"/>
            <p:nvPr/>
          </p:nvSpPr>
          <p:spPr>
            <a:xfrm>
              <a:off x="0" y="38100"/>
              <a:ext cx="2083946" cy="7280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300"/>
                </a:lnSpc>
              </a:pPr>
            </a:p>
          </p:txBody>
        </p:sp>
      </p:grpSp>
      <p:sp>
        <p:nvSpPr>
          <p:cNvPr name="TextBox 30" id="30"/>
          <p:cNvSpPr txBox="true"/>
          <p:nvPr/>
        </p:nvSpPr>
        <p:spPr>
          <a:xfrm rot="0">
            <a:off x="10425214" y="1651415"/>
            <a:ext cx="7862786" cy="30711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353"/>
              </a:lnSpc>
            </a:pPr>
          </a:p>
          <a:p>
            <a:pPr algn="l">
              <a:lnSpc>
                <a:spcPts val="2353"/>
              </a:lnSpc>
            </a:pPr>
            <a:r>
              <a:rPr lang="en-US" sz="1681" b="true">
                <a:solidFill>
                  <a:srgbClr val="E15336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Program </a:t>
            </a:r>
            <a:r>
              <a:rPr lang="en-US" sz="1681" b="true">
                <a:solidFill>
                  <a:srgbClr val="E15336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de funcționare:</a:t>
            </a:r>
          </a:p>
          <a:p>
            <a:pPr algn="l" marL="362956" indent="-181478" lvl="1">
              <a:lnSpc>
                <a:spcPts val="2353"/>
              </a:lnSpc>
              <a:buFont typeface="Arial"/>
              <a:buChar char="•"/>
            </a:pPr>
            <a:r>
              <a:rPr lang="en-US" sz="1681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Luni – Vineri: 06:45 – 23:00</a:t>
            </a:r>
          </a:p>
          <a:p>
            <a:pPr algn="l" marL="362956" indent="-181478" lvl="1">
              <a:lnSpc>
                <a:spcPts val="2353"/>
              </a:lnSpc>
              <a:buFont typeface="Arial"/>
              <a:buChar char="•"/>
            </a:pPr>
            <a:r>
              <a:rPr lang="en-US" sz="1681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Sâmbătă și Duminică: 07:15 – 22:30</a:t>
            </a:r>
          </a:p>
          <a:p>
            <a:pPr algn="l">
              <a:lnSpc>
                <a:spcPts val="2353"/>
              </a:lnSpc>
            </a:pPr>
          </a:p>
          <a:p>
            <a:pPr algn="l">
              <a:lnSpc>
                <a:spcPts val="2353"/>
              </a:lnSpc>
            </a:pPr>
            <a:r>
              <a:rPr lang="en-US" sz="1681" b="true">
                <a:solidFill>
                  <a:srgbClr val="E15336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Frecvență:</a:t>
            </a:r>
          </a:p>
          <a:p>
            <a:pPr algn="l" marL="362956" indent="-181478" lvl="1">
              <a:lnSpc>
                <a:spcPts val="2353"/>
              </a:lnSpc>
              <a:buFont typeface="Arial"/>
              <a:buChar char="•"/>
            </a:pPr>
            <a:r>
              <a:rPr lang="en-US" sz="1681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În orele de vârf (08:00–10:00 și 13:00–15:00): la fiecare 10–15 minute</a:t>
            </a:r>
          </a:p>
          <a:p>
            <a:pPr algn="l" marL="362956" indent="-181478" lvl="1">
              <a:lnSpc>
                <a:spcPts val="2353"/>
              </a:lnSpc>
              <a:buFont typeface="Arial"/>
              <a:buChar char="•"/>
            </a:pPr>
            <a:r>
              <a:rPr lang="en-US" sz="1681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În restul zilei: la fiecare 20–25 minute</a:t>
            </a:r>
          </a:p>
          <a:p>
            <a:pPr algn="l">
              <a:lnSpc>
                <a:spcPts val="2353"/>
              </a:lnSpc>
            </a:pPr>
          </a:p>
          <a:p>
            <a:pPr algn="l">
              <a:lnSpc>
                <a:spcPts val="2353"/>
              </a:lnSpc>
            </a:pPr>
          </a:p>
          <a:p>
            <a:pPr algn="l">
              <a:lnSpc>
                <a:spcPts val="1107"/>
              </a:lnSpc>
            </a:pPr>
          </a:p>
        </p:txBody>
      </p:sp>
      <p:sp>
        <p:nvSpPr>
          <p:cNvPr name="Freeform 31" id="31"/>
          <p:cNvSpPr/>
          <p:nvPr/>
        </p:nvSpPr>
        <p:spPr>
          <a:xfrm flipH="false" flipV="false" rot="0">
            <a:off x="469930" y="130303"/>
            <a:ext cx="3623542" cy="1192465"/>
          </a:xfrm>
          <a:custGeom>
            <a:avLst/>
            <a:gdLst/>
            <a:ahLst/>
            <a:cxnLst/>
            <a:rect r="r" b="b" t="t" l="l"/>
            <a:pathLst>
              <a:path h="1192465" w="3623542">
                <a:moveTo>
                  <a:pt x="0" y="0"/>
                </a:moveTo>
                <a:lnTo>
                  <a:pt x="3623541" y="0"/>
                </a:lnTo>
                <a:lnTo>
                  <a:pt x="3623541" y="1192465"/>
                </a:lnTo>
                <a:lnTo>
                  <a:pt x="0" y="1192465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-3118" t="-1278" r="-3118" b="0"/>
            </a:stretch>
          </a:blipFill>
        </p:spPr>
      </p:sp>
      <p:grpSp>
        <p:nvGrpSpPr>
          <p:cNvPr name="Group 32" id="32"/>
          <p:cNvGrpSpPr/>
          <p:nvPr/>
        </p:nvGrpSpPr>
        <p:grpSpPr>
          <a:xfrm rot="0">
            <a:off x="16463612" y="130303"/>
            <a:ext cx="1591375" cy="1522425"/>
            <a:chOff x="0" y="0"/>
            <a:chExt cx="812800" cy="777583"/>
          </a:xfrm>
        </p:grpSpPr>
        <p:sp>
          <p:nvSpPr>
            <p:cNvPr name="Freeform 33" id="33"/>
            <p:cNvSpPr/>
            <p:nvPr/>
          </p:nvSpPr>
          <p:spPr>
            <a:xfrm flipH="false" flipV="false" rot="0">
              <a:off x="0" y="0"/>
              <a:ext cx="812800" cy="777583"/>
            </a:xfrm>
            <a:custGeom>
              <a:avLst/>
              <a:gdLst/>
              <a:ahLst/>
              <a:cxnLst/>
              <a:rect r="r" b="b" t="t" l="l"/>
              <a:pathLst>
                <a:path h="777583" w="812800">
                  <a:moveTo>
                    <a:pt x="406400" y="0"/>
                  </a:moveTo>
                  <a:cubicBezTo>
                    <a:pt x="181951" y="0"/>
                    <a:pt x="0" y="174068"/>
                    <a:pt x="0" y="388792"/>
                  </a:cubicBezTo>
                  <a:cubicBezTo>
                    <a:pt x="0" y="603515"/>
                    <a:pt x="181951" y="777583"/>
                    <a:pt x="406400" y="777583"/>
                  </a:cubicBezTo>
                  <a:cubicBezTo>
                    <a:pt x="630849" y="777583"/>
                    <a:pt x="812800" y="603515"/>
                    <a:pt x="812800" y="388792"/>
                  </a:cubicBezTo>
                  <a:cubicBezTo>
                    <a:pt x="812800" y="174068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14"/>
              <a:stretch>
                <a:fillRect l="0" t="-3539" r="0" b="-3539"/>
              </a:stretch>
            </a:blipFill>
          </p:spPr>
        </p:sp>
      </p:grp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250042">
                <a:alpha val="100000"/>
              </a:srgbClr>
            </a:gs>
            <a:gs pos="100000">
              <a:srgbClr val="084E60">
                <a:alpha val="100000"/>
              </a:srgbClr>
            </a:gs>
          </a:gsLst>
          <a:path path="circle">
            <a:fillToRect l="50000" r="50000" t="50000" b="50000"/>
          </a:path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2148663" y="4361942"/>
            <a:ext cx="12707929" cy="5363805"/>
          </a:xfrm>
          <a:custGeom>
            <a:avLst/>
            <a:gdLst/>
            <a:ahLst/>
            <a:cxnLst/>
            <a:rect r="r" b="b" t="t" l="l"/>
            <a:pathLst>
              <a:path h="5363805" w="12707929">
                <a:moveTo>
                  <a:pt x="0" y="0"/>
                </a:moveTo>
                <a:lnTo>
                  <a:pt x="12707929" y="0"/>
                </a:lnTo>
                <a:lnTo>
                  <a:pt x="12707929" y="5363805"/>
                </a:lnTo>
                <a:lnTo>
                  <a:pt x="0" y="53638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true" flipV="false" rot="0">
            <a:off x="10508204" y="4348095"/>
            <a:ext cx="12707929" cy="5363805"/>
          </a:xfrm>
          <a:custGeom>
            <a:avLst/>
            <a:gdLst/>
            <a:ahLst/>
            <a:cxnLst/>
            <a:rect r="r" b="b" t="t" l="l"/>
            <a:pathLst>
              <a:path h="5363805" w="12707929">
                <a:moveTo>
                  <a:pt x="12707929" y="0"/>
                </a:moveTo>
                <a:lnTo>
                  <a:pt x="0" y="0"/>
                </a:lnTo>
                <a:lnTo>
                  <a:pt x="0" y="5363805"/>
                </a:lnTo>
                <a:lnTo>
                  <a:pt x="12707929" y="5363805"/>
                </a:lnTo>
                <a:lnTo>
                  <a:pt x="12707929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1028700" y="1509738"/>
            <a:ext cx="11132652" cy="7267524"/>
            <a:chOff x="0" y="0"/>
            <a:chExt cx="2932057" cy="191408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2932056" cy="1914080"/>
            </a:xfrm>
            <a:custGeom>
              <a:avLst/>
              <a:gdLst/>
              <a:ahLst/>
              <a:cxnLst/>
              <a:rect r="r" b="b" t="t" l="l"/>
              <a:pathLst>
                <a:path h="1914080" w="2932056">
                  <a:moveTo>
                    <a:pt x="6954" y="0"/>
                  </a:moveTo>
                  <a:lnTo>
                    <a:pt x="2925102" y="0"/>
                  </a:lnTo>
                  <a:cubicBezTo>
                    <a:pt x="2928943" y="0"/>
                    <a:pt x="2932056" y="3114"/>
                    <a:pt x="2932056" y="6954"/>
                  </a:cubicBezTo>
                  <a:lnTo>
                    <a:pt x="2932056" y="1907126"/>
                  </a:lnTo>
                  <a:cubicBezTo>
                    <a:pt x="2932056" y="1910967"/>
                    <a:pt x="2928943" y="1914080"/>
                    <a:pt x="2925102" y="1914080"/>
                  </a:cubicBezTo>
                  <a:lnTo>
                    <a:pt x="6954" y="1914080"/>
                  </a:lnTo>
                  <a:cubicBezTo>
                    <a:pt x="3114" y="1914080"/>
                    <a:pt x="0" y="1910967"/>
                    <a:pt x="0" y="1907126"/>
                  </a:cubicBezTo>
                  <a:lnTo>
                    <a:pt x="0" y="6954"/>
                  </a:lnTo>
                  <a:cubicBezTo>
                    <a:pt x="0" y="3114"/>
                    <a:pt x="3114" y="0"/>
                    <a:pt x="6954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FFFFFF">
                    <a:alpha val="95000"/>
                  </a:srgbClr>
                </a:gs>
                <a:gs pos="100000">
                  <a:srgbClr val="A9EAEE">
                    <a:alpha val="100000"/>
                  </a:srgbClr>
                </a:gs>
              </a:gsLst>
              <a:lin ang="0"/>
            </a:gradFill>
          </p:spPr>
        </p:sp>
        <p:sp>
          <p:nvSpPr>
            <p:cNvPr name="TextBox 6" id="6"/>
            <p:cNvSpPr txBox="true"/>
            <p:nvPr/>
          </p:nvSpPr>
          <p:spPr>
            <a:xfrm>
              <a:off x="0" y="38100"/>
              <a:ext cx="2932057" cy="187598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300"/>
                </a:lnSpc>
              </a:pPr>
            </a:p>
            <a:p>
              <a:pPr algn="ctr">
                <a:lnSpc>
                  <a:spcPts val="2300"/>
                </a:lnSpc>
              </a:pPr>
            </a:p>
            <a:p>
              <a:pPr algn="ctr">
                <a:lnSpc>
                  <a:spcPts val="2300"/>
                </a:lnSpc>
              </a:pPr>
            </a:p>
            <a:p>
              <a:pPr algn="ctr">
                <a:lnSpc>
                  <a:spcPts val="2300"/>
                </a:lnSpc>
              </a:pPr>
            </a:p>
            <a:p>
              <a:pPr algn="l">
                <a:lnSpc>
                  <a:spcPts val="2799"/>
                </a:lnSpc>
              </a:pPr>
            </a:p>
          </p:txBody>
        </p:sp>
      </p:grpSp>
      <p:sp>
        <p:nvSpPr>
          <p:cNvPr name="Freeform 7" id="7"/>
          <p:cNvSpPr/>
          <p:nvPr/>
        </p:nvSpPr>
        <p:spPr>
          <a:xfrm flipH="false" flipV="false" rot="0">
            <a:off x="256569" y="8349353"/>
            <a:ext cx="7897465" cy="2018730"/>
          </a:xfrm>
          <a:custGeom>
            <a:avLst/>
            <a:gdLst/>
            <a:ahLst/>
            <a:cxnLst/>
            <a:rect r="r" b="b" t="t" l="l"/>
            <a:pathLst>
              <a:path h="2018730" w="7897465">
                <a:moveTo>
                  <a:pt x="0" y="0"/>
                </a:moveTo>
                <a:lnTo>
                  <a:pt x="7897465" y="0"/>
                </a:lnTo>
                <a:lnTo>
                  <a:pt x="7897465" y="2018730"/>
                </a:lnTo>
                <a:lnTo>
                  <a:pt x="0" y="201873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-24488" r="0" b="-698"/>
            </a:stretch>
          </a:blipFill>
        </p:spPr>
      </p:sp>
      <p:grpSp>
        <p:nvGrpSpPr>
          <p:cNvPr name="Group 8" id="8"/>
          <p:cNvGrpSpPr/>
          <p:nvPr/>
        </p:nvGrpSpPr>
        <p:grpSpPr>
          <a:xfrm rot="0">
            <a:off x="13659958" y="3589059"/>
            <a:ext cx="2295567" cy="2295567"/>
            <a:chOff x="0" y="0"/>
            <a:chExt cx="812800" cy="81280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76200" y="114300"/>
              <a:ext cx="660400" cy="6223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300"/>
                </a:lnSpc>
              </a:pPr>
            </a:p>
          </p:txBody>
        </p:sp>
      </p:grpSp>
      <p:sp>
        <p:nvSpPr>
          <p:cNvPr name="Freeform 11" id="11"/>
          <p:cNvSpPr/>
          <p:nvPr/>
        </p:nvSpPr>
        <p:spPr>
          <a:xfrm flipH="false" flipV="false" rot="0">
            <a:off x="10256976" y="3455676"/>
            <a:ext cx="6789217" cy="8130799"/>
          </a:xfrm>
          <a:custGeom>
            <a:avLst/>
            <a:gdLst/>
            <a:ahLst/>
            <a:cxnLst/>
            <a:rect r="r" b="b" t="t" l="l"/>
            <a:pathLst>
              <a:path h="8130799" w="6789217">
                <a:moveTo>
                  <a:pt x="0" y="0"/>
                </a:moveTo>
                <a:lnTo>
                  <a:pt x="6789218" y="0"/>
                </a:lnTo>
                <a:lnTo>
                  <a:pt x="6789218" y="8130799"/>
                </a:lnTo>
                <a:lnTo>
                  <a:pt x="0" y="813079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8154034" y="2526487"/>
            <a:ext cx="11011847" cy="13108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454"/>
              </a:lnSpc>
            </a:pPr>
            <a:r>
              <a:rPr lang="en-US" b="true" sz="9454">
                <a:solidFill>
                  <a:srgbClr val="084E60"/>
                </a:solidFill>
                <a:latin typeface="Morl Bold"/>
                <a:ea typeface="Morl Bold"/>
                <a:cs typeface="Morl Bold"/>
                <a:sym typeface="Morl Bold"/>
              </a:rPr>
              <a:t>LINII</a:t>
            </a:r>
            <a:r>
              <a:rPr lang="en-US" b="true" sz="9454">
                <a:solidFill>
                  <a:srgbClr val="FFFFFF"/>
                </a:solidFill>
                <a:latin typeface="Morl Bold"/>
                <a:ea typeface="Morl Bold"/>
                <a:cs typeface="Morl Bold"/>
                <a:sym typeface="Morl Bold"/>
              </a:rPr>
              <a:t> </a:t>
            </a:r>
            <a:r>
              <a:rPr lang="en-US" b="true" sz="9454">
                <a:solidFill>
                  <a:srgbClr val="E0F9FD"/>
                </a:solidFill>
                <a:latin typeface="Morl Bold"/>
                <a:ea typeface="Morl Bold"/>
                <a:cs typeface="Morl Bold"/>
                <a:sym typeface="Morl Bold"/>
              </a:rPr>
              <a:t>NOCTURNE</a:t>
            </a:r>
            <a:r>
              <a:rPr lang="en-US" b="true" sz="9454">
                <a:solidFill>
                  <a:srgbClr val="10374E"/>
                </a:solidFill>
                <a:latin typeface="Morl Bold"/>
                <a:ea typeface="Morl Bold"/>
                <a:cs typeface="Morl Bold"/>
                <a:sym typeface="Morl Bold"/>
              </a:rPr>
              <a:t>  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028700" y="2517613"/>
            <a:ext cx="10816702" cy="44003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601"/>
              </a:lnSpc>
            </a:pPr>
          </a:p>
          <a:p>
            <a:pPr algn="l">
              <a:lnSpc>
                <a:spcPts val="2619"/>
              </a:lnSpc>
            </a:pPr>
            <a:r>
              <a:rPr lang="en-US" sz="1870" b="true">
                <a:solidFill>
                  <a:srgbClr val="084E6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    Zile de operare: </a:t>
            </a:r>
            <a:r>
              <a:rPr lang="en-US" sz="1870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vineri, sâmbătă și în nopțile din ajunul sărbătorilor legale</a:t>
            </a:r>
          </a:p>
          <a:p>
            <a:pPr algn="l">
              <a:lnSpc>
                <a:spcPts val="2619"/>
              </a:lnSpc>
            </a:pPr>
            <a:r>
              <a:rPr lang="en-US" sz="1870" b="true">
                <a:solidFill>
                  <a:srgbClr val="084E6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    Interval orar:</a:t>
            </a:r>
            <a:r>
              <a:rPr lang="en-US" sz="1870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 De la 23:00 până la 3:00 – 3:30, în funcție de linie</a:t>
            </a:r>
          </a:p>
          <a:p>
            <a:pPr algn="l">
              <a:lnSpc>
                <a:spcPts val="2619"/>
              </a:lnSpc>
            </a:pPr>
            <a:r>
              <a:rPr lang="en-US" sz="1870" b="true">
                <a:solidFill>
                  <a:srgbClr val="084E6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    Frecvență: </a:t>
            </a:r>
            <a:r>
              <a:rPr lang="en-US" sz="1870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La fiecare 45 – 60 de minute</a:t>
            </a:r>
          </a:p>
          <a:p>
            <a:pPr algn="l">
              <a:lnSpc>
                <a:spcPts val="2520"/>
              </a:lnSpc>
            </a:pPr>
          </a:p>
          <a:p>
            <a:pPr algn="l">
              <a:lnSpc>
                <a:spcPts val="2619"/>
              </a:lnSpc>
            </a:pPr>
            <a:r>
              <a:rPr lang="en-US" sz="1870" b="true">
                <a:solidFill>
                  <a:srgbClr val="084E6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   Linia N-1</a:t>
            </a:r>
          </a:p>
          <a:p>
            <a:pPr algn="l">
              <a:lnSpc>
                <a:spcPts val="2619"/>
              </a:lnSpc>
            </a:pPr>
            <a:r>
              <a:rPr lang="en-US" sz="1870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      O linie circulară care acoperă cartierele </a:t>
            </a:r>
            <a:r>
              <a:rPr lang="en-US" sz="1870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din nordul orașului, precum Garrido, Vidal și Pizarrales, cu plecări din Gran Vía. Circulă în sens antihorariu.</a:t>
            </a:r>
          </a:p>
          <a:p>
            <a:pPr algn="l">
              <a:lnSpc>
                <a:spcPts val="2619"/>
              </a:lnSpc>
            </a:pPr>
            <a:r>
              <a:rPr lang="en-US" sz="1870" b="true">
                <a:solidFill>
                  <a:srgbClr val="084E6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   Linia N-2</a:t>
            </a:r>
          </a:p>
          <a:p>
            <a:pPr algn="l">
              <a:lnSpc>
                <a:spcPts val="2619"/>
              </a:lnSpc>
            </a:pPr>
            <a:r>
              <a:rPr lang="en-US" sz="1870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      Acoperă cartierele sudice, inclusiv San José și Vistahermosa, tot cu plecări din Gran Vía, dar în sens orar. </a:t>
            </a:r>
          </a:p>
          <a:p>
            <a:pPr algn="l">
              <a:lnSpc>
                <a:spcPts val="2619"/>
              </a:lnSpc>
            </a:pPr>
            <a:r>
              <a:rPr lang="en-US" sz="1870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    </a:t>
            </a:r>
            <a:r>
              <a:rPr lang="en-US" sz="1870" b="true">
                <a:solidFill>
                  <a:srgbClr val="084E6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Linia N-3</a:t>
            </a:r>
          </a:p>
          <a:p>
            <a:pPr algn="l">
              <a:lnSpc>
                <a:spcPts val="2619"/>
              </a:lnSpc>
            </a:pPr>
            <a:r>
              <a:rPr lang="en-US" sz="1870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       Leagă campusurile universitare de centrul orașului și cartierul San José</a:t>
            </a:r>
          </a:p>
          <a:p>
            <a:pPr algn="l">
              <a:lnSpc>
                <a:spcPts val="2619"/>
              </a:lnSpc>
            </a:pPr>
          </a:p>
        </p:txBody>
      </p:sp>
      <p:sp>
        <p:nvSpPr>
          <p:cNvPr name="TextBox 14" id="14"/>
          <p:cNvSpPr txBox="true"/>
          <p:nvPr/>
        </p:nvSpPr>
        <p:spPr>
          <a:xfrm rot="0">
            <a:off x="1497233" y="1629883"/>
            <a:ext cx="10195586" cy="925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520"/>
              </a:lnSpc>
            </a:pPr>
            <a:r>
              <a:rPr lang="en-US" sz="1800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      Liniile de noapte, numite local “búhos” (bufnițe), sunt servicii de autobuz operate în afara orelor obișnuite de funcționare (23:00 – 06:00), oferind o alternativă sigură și accesibilă la mersul pe jos sau taxiuri în timpul nopții. 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028700" y="6586742"/>
            <a:ext cx="9107547" cy="17626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520"/>
              </a:lnSpc>
            </a:pPr>
            <a:r>
              <a:rPr lang="en-US" sz="1800" b="true">
                <a:solidFill>
                  <a:srgbClr val="084E6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    Bilet unic:</a:t>
            </a:r>
            <a:r>
              <a:rPr lang="en-US" sz="1800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 1,40 € (diferit față de cel de zi)</a:t>
            </a:r>
          </a:p>
          <a:p>
            <a:pPr algn="l">
              <a:lnSpc>
                <a:spcPts val="2520"/>
              </a:lnSpc>
            </a:pPr>
            <a:r>
              <a:rPr lang="en-US" sz="1800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     </a:t>
            </a:r>
            <a:r>
              <a:rPr lang="en-US" sz="1800" b="true">
                <a:solidFill>
                  <a:srgbClr val="084E6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Bonobús (card de transport): </a:t>
            </a:r>
            <a:r>
              <a:rPr lang="en-US" sz="1800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este acceptat și pe liniile de noapte – prețul scade la 0,59 € / călătorie</a:t>
            </a:r>
          </a:p>
          <a:p>
            <a:pPr algn="l">
              <a:lnSpc>
                <a:spcPts val="2520"/>
              </a:lnSpc>
            </a:pPr>
            <a:r>
              <a:rPr lang="en-US" sz="1800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Se urcă doar pe la ușa din față, iar plata se face la șofer</a:t>
            </a:r>
          </a:p>
          <a:p>
            <a:pPr algn="l">
              <a:lnSpc>
                <a:spcPts val="2520"/>
              </a:lnSpc>
            </a:pPr>
            <a:r>
              <a:rPr lang="en-US" sz="1800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Se recomandă să ai bani mărunți sau cardul încărcat</a:t>
            </a:r>
          </a:p>
          <a:p>
            <a:pPr algn="l">
              <a:lnSpc>
                <a:spcPts val="1626"/>
              </a:lnSpc>
            </a:pPr>
          </a:p>
        </p:txBody>
      </p:sp>
      <p:sp>
        <p:nvSpPr>
          <p:cNvPr name="Freeform 16" id="16"/>
          <p:cNvSpPr/>
          <p:nvPr/>
        </p:nvSpPr>
        <p:spPr>
          <a:xfrm flipH="false" flipV="false" rot="0">
            <a:off x="198185" y="168942"/>
            <a:ext cx="3326687" cy="1117790"/>
          </a:xfrm>
          <a:custGeom>
            <a:avLst/>
            <a:gdLst/>
            <a:ahLst/>
            <a:cxnLst/>
            <a:rect r="r" b="b" t="t" l="l"/>
            <a:pathLst>
              <a:path h="1117790" w="3326687">
                <a:moveTo>
                  <a:pt x="0" y="0"/>
                </a:moveTo>
                <a:lnTo>
                  <a:pt x="3326687" y="0"/>
                </a:lnTo>
                <a:lnTo>
                  <a:pt x="3326687" y="1117790"/>
                </a:lnTo>
                <a:lnTo>
                  <a:pt x="0" y="111779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3551" t="0" r="-3551" b="0"/>
            </a:stretch>
          </a:blipFill>
        </p:spPr>
      </p:sp>
      <p:grpSp>
        <p:nvGrpSpPr>
          <p:cNvPr name="Group 17" id="17"/>
          <p:cNvGrpSpPr/>
          <p:nvPr/>
        </p:nvGrpSpPr>
        <p:grpSpPr>
          <a:xfrm rot="0">
            <a:off x="16480812" y="168942"/>
            <a:ext cx="1556976" cy="1489516"/>
            <a:chOff x="0" y="0"/>
            <a:chExt cx="812800" cy="777583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812800" cy="777583"/>
            </a:xfrm>
            <a:custGeom>
              <a:avLst/>
              <a:gdLst/>
              <a:ahLst/>
              <a:cxnLst/>
              <a:rect r="r" b="b" t="t" l="l"/>
              <a:pathLst>
                <a:path h="777583" w="812800">
                  <a:moveTo>
                    <a:pt x="406400" y="0"/>
                  </a:moveTo>
                  <a:cubicBezTo>
                    <a:pt x="181951" y="0"/>
                    <a:pt x="0" y="174068"/>
                    <a:pt x="0" y="388792"/>
                  </a:cubicBezTo>
                  <a:cubicBezTo>
                    <a:pt x="0" y="603515"/>
                    <a:pt x="181951" y="777583"/>
                    <a:pt x="406400" y="777583"/>
                  </a:cubicBezTo>
                  <a:cubicBezTo>
                    <a:pt x="630849" y="777583"/>
                    <a:pt x="812800" y="603515"/>
                    <a:pt x="812800" y="388792"/>
                  </a:cubicBezTo>
                  <a:cubicBezTo>
                    <a:pt x="812800" y="174068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10"/>
              <a:stretch>
                <a:fillRect l="0" t="-3539" r="0" b="-3539"/>
              </a:stretch>
            </a:blipFill>
          </p:spPr>
        </p:sp>
      </p:grp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529AB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6912" y="4231316"/>
            <a:ext cx="18281088" cy="6719023"/>
          </a:xfrm>
          <a:custGeom>
            <a:avLst/>
            <a:gdLst/>
            <a:ahLst/>
            <a:cxnLst/>
            <a:rect r="r" b="b" t="t" l="l"/>
            <a:pathLst>
              <a:path h="6719023" w="18281088">
                <a:moveTo>
                  <a:pt x="0" y="0"/>
                </a:moveTo>
                <a:lnTo>
                  <a:pt x="18281088" y="0"/>
                </a:lnTo>
                <a:lnTo>
                  <a:pt x="18281088" y="6719023"/>
                </a:lnTo>
                <a:lnTo>
                  <a:pt x="0" y="671902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-441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179849" y="508947"/>
            <a:ext cx="6781635" cy="9269107"/>
          </a:xfrm>
          <a:custGeom>
            <a:avLst/>
            <a:gdLst/>
            <a:ahLst/>
            <a:cxnLst/>
            <a:rect r="r" b="b" t="t" l="l"/>
            <a:pathLst>
              <a:path h="9269107" w="6781635">
                <a:moveTo>
                  <a:pt x="0" y="0"/>
                </a:moveTo>
                <a:lnTo>
                  <a:pt x="6781634" y="0"/>
                </a:lnTo>
                <a:lnTo>
                  <a:pt x="6781634" y="9269106"/>
                </a:lnTo>
                <a:lnTo>
                  <a:pt x="0" y="926910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-9975640" y="1028700"/>
            <a:ext cx="14311315" cy="9087685"/>
          </a:xfrm>
          <a:custGeom>
            <a:avLst/>
            <a:gdLst/>
            <a:ahLst/>
            <a:cxnLst/>
            <a:rect r="r" b="b" t="t" l="l"/>
            <a:pathLst>
              <a:path h="9087685" w="14311315">
                <a:moveTo>
                  <a:pt x="0" y="0"/>
                </a:moveTo>
                <a:lnTo>
                  <a:pt x="14311315" y="0"/>
                </a:lnTo>
                <a:lnTo>
                  <a:pt x="14311315" y="9087685"/>
                </a:lnTo>
                <a:lnTo>
                  <a:pt x="0" y="908768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6822240" y="508947"/>
            <a:ext cx="4357608" cy="3179876"/>
          </a:xfrm>
          <a:custGeom>
            <a:avLst/>
            <a:gdLst/>
            <a:ahLst/>
            <a:cxnLst/>
            <a:rect r="r" b="b" t="t" l="l"/>
            <a:pathLst>
              <a:path h="3179876" w="4357608">
                <a:moveTo>
                  <a:pt x="0" y="0"/>
                </a:moveTo>
                <a:lnTo>
                  <a:pt x="4357609" y="0"/>
                </a:lnTo>
                <a:lnTo>
                  <a:pt x="4357609" y="3179876"/>
                </a:lnTo>
                <a:lnTo>
                  <a:pt x="0" y="317987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6822240" y="3688823"/>
            <a:ext cx="4357608" cy="2711523"/>
          </a:xfrm>
          <a:custGeom>
            <a:avLst/>
            <a:gdLst/>
            <a:ahLst/>
            <a:cxnLst/>
            <a:rect r="r" b="b" t="t" l="l"/>
            <a:pathLst>
              <a:path h="2711523" w="4357608">
                <a:moveTo>
                  <a:pt x="0" y="0"/>
                </a:moveTo>
                <a:lnTo>
                  <a:pt x="4357609" y="0"/>
                </a:lnTo>
                <a:lnTo>
                  <a:pt x="4357609" y="2711523"/>
                </a:lnTo>
                <a:lnTo>
                  <a:pt x="0" y="271152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-17768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6822240" y="6400346"/>
            <a:ext cx="4357608" cy="3377707"/>
          </a:xfrm>
          <a:custGeom>
            <a:avLst/>
            <a:gdLst/>
            <a:ahLst/>
            <a:cxnLst/>
            <a:rect r="r" b="b" t="t" l="l"/>
            <a:pathLst>
              <a:path h="3377707" w="4357608">
                <a:moveTo>
                  <a:pt x="0" y="0"/>
                </a:moveTo>
                <a:lnTo>
                  <a:pt x="4357609" y="0"/>
                </a:lnTo>
                <a:lnTo>
                  <a:pt x="4357609" y="3377707"/>
                </a:lnTo>
                <a:lnTo>
                  <a:pt x="0" y="3377707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-13549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443378" y="2900652"/>
            <a:ext cx="3573146" cy="7386348"/>
          </a:xfrm>
          <a:custGeom>
            <a:avLst/>
            <a:gdLst/>
            <a:ahLst/>
            <a:cxnLst/>
            <a:rect r="r" b="b" t="t" l="l"/>
            <a:pathLst>
              <a:path h="7386348" w="3573146">
                <a:moveTo>
                  <a:pt x="0" y="0"/>
                </a:moveTo>
                <a:lnTo>
                  <a:pt x="3573145" y="0"/>
                </a:lnTo>
                <a:lnTo>
                  <a:pt x="3573145" y="7386348"/>
                </a:lnTo>
                <a:lnTo>
                  <a:pt x="0" y="738634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4016523" y="310258"/>
            <a:ext cx="2593953" cy="9976742"/>
          </a:xfrm>
          <a:custGeom>
            <a:avLst/>
            <a:gdLst/>
            <a:ahLst/>
            <a:cxnLst/>
            <a:rect r="r" b="b" t="t" l="l"/>
            <a:pathLst>
              <a:path h="9976742" w="2593953">
                <a:moveTo>
                  <a:pt x="0" y="0"/>
                </a:moveTo>
                <a:lnTo>
                  <a:pt x="2593953" y="0"/>
                </a:lnTo>
                <a:lnTo>
                  <a:pt x="2593953" y="9976742"/>
                </a:lnTo>
                <a:lnTo>
                  <a:pt x="0" y="997674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0" id="10"/>
          <p:cNvGrpSpPr/>
          <p:nvPr/>
        </p:nvGrpSpPr>
        <p:grpSpPr>
          <a:xfrm rot="0">
            <a:off x="16480812" y="172540"/>
            <a:ext cx="1556976" cy="1489516"/>
            <a:chOff x="0" y="0"/>
            <a:chExt cx="812800" cy="777583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812800" cy="777583"/>
            </a:xfrm>
            <a:custGeom>
              <a:avLst/>
              <a:gdLst/>
              <a:ahLst/>
              <a:cxnLst/>
              <a:rect r="r" b="b" t="t" l="l"/>
              <a:pathLst>
                <a:path h="777583" w="812800">
                  <a:moveTo>
                    <a:pt x="406400" y="0"/>
                  </a:moveTo>
                  <a:cubicBezTo>
                    <a:pt x="181951" y="0"/>
                    <a:pt x="0" y="174068"/>
                    <a:pt x="0" y="388792"/>
                  </a:cubicBezTo>
                  <a:cubicBezTo>
                    <a:pt x="0" y="603515"/>
                    <a:pt x="181951" y="777583"/>
                    <a:pt x="406400" y="777583"/>
                  </a:cubicBezTo>
                  <a:cubicBezTo>
                    <a:pt x="630849" y="777583"/>
                    <a:pt x="812800" y="603515"/>
                    <a:pt x="812800" y="388792"/>
                  </a:cubicBezTo>
                  <a:cubicBezTo>
                    <a:pt x="812800" y="174068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13"/>
              <a:stretch>
                <a:fillRect l="0" t="-3539" r="0" b="-3539"/>
              </a:stretch>
            </a:blipFill>
          </p:spPr>
        </p:sp>
      </p:grpSp>
      <p:sp>
        <p:nvSpPr>
          <p:cNvPr name="Freeform 12" id="12"/>
          <p:cNvSpPr/>
          <p:nvPr/>
        </p:nvSpPr>
        <p:spPr>
          <a:xfrm flipH="false" flipV="false" rot="0">
            <a:off x="350585" y="395465"/>
            <a:ext cx="3326687" cy="1043667"/>
          </a:xfrm>
          <a:custGeom>
            <a:avLst/>
            <a:gdLst/>
            <a:ahLst/>
            <a:cxnLst/>
            <a:rect r="r" b="b" t="t" l="l"/>
            <a:pathLst>
              <a:path h="1043667" w="3326687">
                <a:moveTo>
                  <a:pt x="0" y="0"/>
                </a:moveTo>
                <a:lnTo>
                  <a:pt x="3326687" y="0"/>
                </a:lnTo>
                <a:lnTo>
                  <a:pt x="3326687" y="1043667"/>
                </a:lnTo>
                <a:lnTo>
                  <a:pt x="0" y="1043667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AB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14792" y="1831343"/>
            <a:ext cx="4831600" cy="2628121"/>
            <a:chOff x="0" y="0"/>
            <a:chExt cx="1272520" cy="69218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272520" cy="692180"/>
            </a:xfrm>
            <a:custGeom>
              <a:avLst/>
              <a:gdLst/>
              <a:ahLst/>
              <a:cxnLst/>
              <a:rect r="r" b="b" t="t" l="l"/>
              <a:pathLst>
                <a:path h="692180" w="1272520">
                  <a:moveTo>
                    <a:pt x="16024" y="0"/>
                  </a:moveTo>
                  <a:lnTo>
                    <a:pt x="1256497" y="0"/>
                  </a:lnTo>
                  <a:cubicBezTo>
                    <a:pt x="1265346" y="0"/>
                    <a:pt x="1272520" y="7174"/>
                    <a:pt x="1272520" y="16024"/>
                  </a:cubicBezTo>
                  <a:lnTo>
                    <a:pt x="1272520" y="676156"/>
                  </a:lnTo>
                  <a:cubicBezTo>
                    <a:pt x="1272520" y="680406"/>
                    <a:pt x="1270832" y="684482"/>
                    <a:pt x="1267827" y="687487"/>
                  </a:cubicBezTo>
                  <a:cubicBezTo>
                    <a:pt x="1264822" y="690492"/>
                    <a:pt x="1260746" y="692180"/>
                    <a:pt x="1256497" y="692180"/>
                  </a:cubicBezTo>
                  <a:lnTo>
                    <a:pt x="16024" y="692180"/>
                  </a:lnTo>
                  <a:cubicBezTo>
                    <a:pt x="7174" y="692180"/>
                    <a:pt x="0" y="685006"/>
                    <a:pt x="0" y="676156"/>
                  </a:cubicBezTo>
                  <a:lnTo>
                    <a:pt x="0" y="16024"/>
                  </a:lnTo>
                  <a:cubicBezTo>
                    <a:pt x="0" y="11774"/>
                    <a:pt x="1688" y="7698"/>
                    <a:pt x="4693" y="4693"/>
                  </a:cubicBezTo>
                  <a:cubicBezTo>
                    <a:pt x="7698" y="1688"/>
                    <a:pt x="11774" y="0"/>
                    <a:pt x="16024" y="0"/>
                  </a:cubicBezTo>
                  <a:close/>
                </a:path>
              </a:pathLst>
            </a:custGeom>
            <a:solidFill>
              <a:srgbClr val="E0F9FD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38100"/>
              <a:ext cx="1272520" cy="65408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300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6722541" y="1831343"/>
            <a:ext cx="4834002" cy="2634542"/>
            <a:chOff x="0" y="0"/>
            <a:chExt cx="1273153" cy="693871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273153" cy="693871"/>
            </a:xfrm>
            <a:custGeom>
              <a:avLst/>
              <a:gdLst/>
              <a:ahLst/>
              <a:cxnLst/>
              <a:rect r="r" b="b" t="t" l="l"/>
              <a:pathLst>
                <a:path h="693871" w="1273153">
                  <a:moveTo>
                    <a:pt x="16016" y="0"/>
                  </a:moveTo>
                  <a:lnTo>
                    <a:pt x="1257137" y="0"/>
                  </a:lnTo>
                  <a:cubicBezTo>
                    <a:pt x="1261385" y="0"/>
                    <a:pt x="1265458" y="1687"/>
                    <a:pt x="1268462" y="4691"/>
                  </a:cubicBezTo>
                  <a:cubicBezTo>
                    <a:pt x="1271465" y="7694"/>
                    <a:pt x="1273153" y="11768"/>
                    <a:pt x="1273153" y="16016"/>
                  </a:cubicBezTo>
                  <a:lnTo>
                    <a:pt x="1273153" y="677855"/>
                  </a:lnTo>
                  <a:cubicBezTo>
                    <a:pt x="1273153" y="682103"/>
                    <a:pt x="1271465" y="686177"/>
                    <a:pt x="1268462" y="689180"/>
                  </a:cubicBezTo>
                  <a:cubicBezTo>
                    <a:pt x="1265458" y="692184"/>
                    <a:pt x="1261385" y="693871"/>
                    <a:pt x="1257137" y="693871"/>
                  </a:cubicBezTo>
                  <a:lnTo>
                    <a:pt x="16016" y="693871"/>
                  </a:lnTo>
                  <a:cubicBezTo>
                    <a:pt x="11768" y="693871"/>
                    <a:pt x="7694" y="692184"/>
                    <a:pt x="4691" y="689180"/>
                  </a:cubicBezTo>
                  <a:cubicBezTo>
                    <a:pt x="1687" y="686177"/>
                    <a:pt x="0" y="682103"/>
                    <a:pt x="0" y="677855"/>
                  </a:cubicBezTo>
                  <a:lnTo>
                    <a:pt x="0" y="16016"/>
                  </a:lnTo>
                  <a:cubicBezTo>
                    <a:pt x="0" y="11768"/>
                    <a:pt x="1687" y="7694"/>
                    <a:pt x="4691" y="4691"/>
                  </a:cubicBezTo>
                  <a:cubicBezTo>
                    <a:pt x="7694" y="1687"/>
                    <a:pt x="11768" y="0"/>
                    <a:pt x="16016" y="0"/>
                  </a:cubicBezTo>
                  <a:close/>
                </a:path>
              </a:pathLst>
            </a:custGeom>
            <a:solidFill>
              <a:srgbClr val="E0F9FD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38100"/>
              <a:ext cx="1273153" cy="65577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300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12526480" y="1806241"/>
            <a:ext cx="5095289" cy="2634542"/>
            <a:chOff x="0" y="0"/>
            <a:chExt cx="1341969" cy="693871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1341969" cy="693871"/>
            </a:xfrm>
            <a:custGeom>
              <a:avLst/>
              <a:gdLst/>
              <a:ahLst/>
              <a:cxnLst/>
              <a:rect r="r" b="b" t="t" l="l"/>
              <a:pathLst>
                <a:path h="693871" w="1341969">
                  <a:moveTo>
                    <a:pt x="15194" y="0"/>
                  </a:moveTo>
                  <a:lnTo>
                    <a:pt x="1326775" y="0"/>
                  </a:lnTo>
                  <a:cubicBezTo>
                    <a:pt x="1330805" y="0"/>
                    <a:pt x="1334669" y="1601"/>
                    <a:pt x="1337519" y="4450"/>
                  </a:cubicBezTo>
                  <a:cubicBezTo>
                    <a:pt x="1340368" y="7300"/>
                    <a:pt x="1341969" y="11164"/>
                    <a:pt x="1341969" y="15194"/>
                  </a:cubicBezTo>
                  <a:lnTo>
                    <a:pt x="1341969" y="678677"/>
                  </a:lnTo>
                  <a:cubicBezTo>
                    <a:pt x="1341969" y="682707"/>
                    <a:pt x="1340368" y="686571"/>
                    <a:pt x="1337519" y="689421"/>
                  </a:cubicBezTo>
                  <a:cubicBezTo>
                    <a:pt x="1334669" y="692270"/>
                    <a:pt x="1330805" y="693871"/>
                    <a:pt x="1326775" y="693871"/>
                  </a:cubicBezTo>
                  <a:lnTo>
                    <a:pt x="15194" y="693871"/>
                  </a:lnTo>
                  <a:cubicBezTo>
                    <a:pt x="11164" y="693871"/>
                    <a:pt x="7300" y="692270"/>
                    <a:pt x="4450" y="689421"/>
                  </a:cubicBezTo>
                  <a:cubicBezTo>
                    <a:pt x="1601" y="686571"/>
                    <a:pt x="0" y="682707"/>
                    <a:pt x="0" y="678677"/>
                  </a:cubicBezTo>
                  <a:lnTo>
                    <a:pt x="0" y="15194"/>
                  </a:lnTo>
                  <a:cubicBezTo>
                    <a:pt x="0" y="11164"/>
                    <a:pt x="1601" y="7300"/>
                    <a:pt x="4450" y="4450"/>
                  </a:cubicBezTo>
                  <a:cubicBezTo>
                    <a:pt x="7300" y="1601"/>
                    <a:pt x="11164" y="0"/>
                    <a:pt x="15194" y="0"/>
                  </a:cubicBezTo>
                  <a:close/>
                </a:path>
              </a:pathLst>
            </a:custGeom>
            <a:solidFill>
              <a:srgbClr val="E0F9FD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38100"/>
              <a:ext cx="1341969" cy="65577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300"/>
                </a:lnSpc>
              </a:pPr>
            </a:p>
          </p:txBody>
        </p:sp>
      </p:grpSp>
      <p:sp>
        <p:nvSpPr>
          <p:cNvPr name="Freeform 11" id="11"/>
          <p:cNvSpPr/>
          <p:nvPr/>
        </p:nvSpPr>
        <p:spPr>
          <a:xfrm flipH="false" flipV="false" rot="0">
            <a:off x="-1235095" y="5510298"/>
            <a:ext cx="10449040" cy="4911049"/>
          </a:xfrm>
          <a:custGeom>
            <a:avLst/>
            <a:gdLst/>
            <a:ahLst/>
            <a:cxnLst/>
            <a:rect r="r" b="b" t="t" l="l"/>
            <a:pathLst>
              <a:path h="4911049" w="10449040">
                <a:moveTo>
                  <a:pt x="0" y="0"/>
                </a:moveTo>
                <a:lnTo>
                  <a:pt x="10449040" y="0"/>
                </a:lnTo>
                <a:lnTo>
                  <a:pt x="10449040" y="4911049"/>
                </a:lnTo>
                <a:lnTo>
                  <a:pt x="0" y="49110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true" flipV="false" rot="0">
            <a:off x="9449593" y="5168602"/>
            <a:ext cx="10449040" cy="4911049"/>
          </a:xfrm>
          <a:custGeom>
            <a:avLst/>
            <a:gdLst/>
            <a:ahLst/>
            <a:cxnLst/>
            <a:rect r="r" b="b" t="t" l="l"/>
            <a:pathLst>
              <a:path h="4911049" w="10449040">
                <a:moveTo>
                  <a:pt x="10449040" y="0"/>
                </a:moveTo>
                <a:lnTo>
                  <a:pt x="0" y="0"/>
                </a:lnTo>
                <a:lnTo>
                  <a:pt x="0" y="4911049"/>
                </a:lnTo>
                <a:lnTo>
                  <a:pt x="10449040" y="4911049"/>
                </a:lnTo>
                <a:lnTo>
                  <a:pt x="1044904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3" id="13"/>
          <p:cNvGrpSpPr/>
          <p:nvPr/>
        </p:nvGrpSpPr>
        <p:grpSpPr>
          <a:xfrm rot="0">
            <a:off x="-1479475" y="9796370"/>
            <a:ext cx="21586854" cy="3500788"/>
            <a:chOff x="0" y="0"/>
            <a:chExt cx="5685427" cy="922018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5685427" cy="922018"/>
            </a:xfrm>
            <a:custGeom>
              <a:avLst/>
              <a:gdLst/>
              <a:ahLst/>
              <a:cxnLst/>
              <a:rect r="r" b="b" t="t" l="l"/>
              <a:pathLst>
                <a:path h="922018" w="5685427">
                  <a:moveTo>
                    <a:pt x="0" y="0"/>
                  </a:moveTo>
                  <a:lnTo>
                    <a:pt x="5685427" y="0"/>
                  </a:lnTo>
                  <a:lnTo>
                    <a:pt x="5685427" y="922018"/>
                  </a:lnTo>
                  <a:lnTo>
                    <a:pt x="0" y="922018"/>
                  </a:lnTo>
                  <a:close/>
                </a:path>
              </a:pathLst>
            </a:custGeom>
            <a:solidFill>
              <a:srgbClr val="10657B"/>
            </a:solidFill>
          </p:spPr>
        </p:sp>
        <p:sp>
          <p:nvSpPr>
            <p:cNvPr name="TextBox 15" id="15"/>
            <p:cNvSpPr txBox="true"/>
            <p:nvPr/>
          </p:nvSpPr>
          <p:spPr>
            <a:xfrm>
              <a:off x="0" y="38100"/>
              <a:ext cx="5685427" cy="88391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300"/>
                </a:lnSpc>
              </a:pPr>
            </a:p>
          </p:txBody>
        </p:sp>
      </p:grpSp>
      <p:grpSp>
        <p:nvGrpSpPr>
          <p:cNvPr name="Group 16" id="16"/>
          <p:cNvGrpSpPr/>
          <p:nvPr/>
        </p:nvGrpSpPr>
        <p:grpSpPr>
          <a:xfrm rot="6578052">
            <a:off x="7481496" y="5415482"/>
            <a:ext cx="941027" cy="9833115"/>
            <a:chOff x="0" y="0"/>
            <a:chExt cx="247843" cy="2589792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247843" cy="2589792"/>
            </a:xfrm>
            <a:custGeom>
              <a:avLst/>
              <a:gdLst/>
              <a:ahLst/>
              <a:cxnLst/>
              <a:rect r="r" b="b" t="t" l="l"/>
              <a:pathLst>
                <a:path h="2589792" w="247843">
                  <a:moveTo>
                    <a:pt x="0" y="0"/>
                  </a:moveTo>
                  <a:lnTo>
                    <a:pt x="247843" y="0"/>
                  </a:lnTo>
                  <a:lnTo>
                    <a:pt x="247843" y="2589792"/>
                  </a:lnTo>
                  <a:lnTo>
                    <a:pt x="0" y="2589792"/>
                  </a:lnTo>
                  <a:close/>
                </a:path>
              </a:pathLst>
            </a:custGeom>
            <a:solidFill>
              <a:srgbClr val="10374E"/>
            </a:solidFill>
          </p:spPr>
        </p:sp>
        <p:sp>
          <p:nvSpPr>
            <p:cNvPr name="TextBox 18" id="18"/>
            <p:cNvSpPr txBox="true"/>
            <p:nvPr/>
          </p:nvSpPr>
          <p:spPr>
            <a:xfrm>
              <a:off x="0" y="38100"/>
              <a:ext cx="247843" cy="255169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300"/>
                </a:lnSpc>
              </a:pPr>
            </a:p>
          </p:txBody>
        </p:sp>
      </p:grpSp>
      <p:sp>
        <p:nvSpPr>
          <p:cNvPr name="Freeform 19" id="19"/>
          <p:cNvSpPr/>
          <p:nvPr/>
        </p:nvSpPr>
        <p:spPr>
          <a:xfrm flipH="false" flipV="false" rot="0">
            <a:off x="0" y="7274827"/>
            <a:ext cx="3132526" cy="3381944"/>
          </a:xfrm>
          <a:custGeom>
            <a:avLst/>
            <a:gdLst/>
            <a:ahLst/>
            <a:cxnLst/>
            <a:rect r="r" b="b" t="t" l="l"/>
            <a:pathLst>
              <a:path h="3381944" w="3132526">
                <a:moveTo>
                  <a:pt x="0" y="0"/>
                </a:moveTo>
                <a:lnTo>
                  <a:pt x="3132526" y="0"/>
                </a:lnTo>
                <a:lnTo>
                  <a:pt x="3132526" y="3381944"/>
                </a:lnTo>
                <a:lnTo>
                  <a:pt x="0" y="338194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16329491" y="-82942"/>
            <a:ext cx="4235467" cy="1555572"/>
          </a:xfrm>
          <a:custGeom>
            <a:avLst/>
            <a:gdLst/>
            <a:ahLst/>
            <a:cxnLst/>
            <a:rect r="r" b="b" t="t" l="l"/>
            <a:pathLst>
              <a:path h="1555572" w="4235467">
                <a:moveTo>
                  <a:pt x="0" y="0"/>
                </a:moveTo>
                <a:lnTo>
                  <a:pt x="4235467" y="0"/>
                </a:lnTo>
                <a:lnTo>
                  <a:pt x="4235467" y="1555571"/>
                </a:lnTo>
                <a:lnTo>
                  <a:pt x="0" y="155557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21" id="21"/>
          <p:cNvGrpSpPr/>
          <p:nvPr/>
        </p:nvGrpSpPr>
        <p:grpSpPr>
          <a:xfrm rot="0">
            <a:off x="-302831" y="-302831"/>
            <a:ext cx="2109071" cy="2109071"/>
            <a:chOff x="0" y="0"/>
            <a:chExt cx="812800" cy="8128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BCD33"/>
            </a:solidFill>
          </p:spPr>
        </p:sp>
        <p:sp>
          <p:nvSpPr>
            <p:cNvPr name="TextBox 23" id="23"/>
            <p:cNvSpPr txBox="true"/>
            <p:nvPr/>
          </p:nvSpPr>
          <p:spPr>
            <a:xfrm>
              <a:off x="76200" y="114300"/>
              <a:ext cx="660400" cy="6223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300"/>
                </a:lnSpc>
              </a:pPr>
            </a:p>
          </p:txBody>
        </p:sp>
      </p:grpSp>
      <p:sp>
        <p:nvSpPr>
          <p:cNvPr name="Freeform 24" id="24"/>
          <p:cNvSpPr/>
          <p:nvPr/>
        </p:nvSpPr>
        <p:spPr>
          <a:xfrm flipH="false" flipV="false" rot="0">
            <a:off x="1014792" y="398417"/>
            <a:ext cx="2924835" cy="1074212"/>
          </a:xfrm>
          <a:custGeom>
            <a:avLst/>
            <a:gdLst/>
            <a:ahLst/>
            <a:cxnLst/>
            <a:rect r="r" b="b" t="t" l="l"/>
            <a:pathLst>
              <a:path h="1074212" w="2924835">
                <a:moveTo>
                  <a:pt x="0" y="0"/>
                </a:moveTo>
                <a:lnTo>
                  <a:pt x="2924836" y="0"/>
                </a:lnTo>
                <a:lnTo>
                  <a:pt x="2924836" y="1074212"/>
                </a:lnTo>
                <a:lnTo>
                  <a:pt x="0" y="107421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5" id="25"/>
          <p:cNvSpPr txBox="true"/>
          <p:nvPr/>
        </p:nvSpPr>
        <p:spPr>
          <a:xfrm rot="0">
            <a:off x="1432427" y="2025860"/>
            <a:ext cx="3981075" cy="4578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99"/>
              </a:lnSpc>
            </a:pPr>
            <a:r>
              <a:rPr lang="en-US" sz="3399" b="true">
                <a:solidFill>
                  <a:srgbClr val="084E60"/>
                </a:solidFill>
                <a:latin typeface="Morl Bold"/>
                <a:ea typeface="Morl Bold"/>
                <a:cs typeface="Morl Bold"/>
                <a:sym typeface="Morl Bold"/>
              </a:rPr>
              <a:t>Moovit: 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1479796" y="2166192"/>
            <a:ext cx="3981075" cy="29108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</a:p>
          <a:p>
            <a:pPr algn="ctr">
              <a:lnSpc>
                <a:spcPts val="3359"/>
              </a:lnSpc>
            </a:pPr>
            <a:r>
              <a:rPr lang="en-US" sz="2400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 Oferă rute, orare și alerte în timp real pentru transportul public din Salamanca.</a:t>
            </a:r>
          </a:p>
          <a:p>
            <a:pPr algn="ctr">
              <a:lnSpc>
                <a:spcPts val="3359"/>
              </a:lnSpc>
            </a:pPr>
          </a:p>
          <a:p>
            <a:pPr algn="ctr">
              <a:lnSpc>
                <a:spcPts val="3359"/>
              </a:lnSpc>
            </a:pPr>
          </a:p>
        </p:txBody>
      </p:sp>
      <p:sp>
        <p:nvSpPr>
          <p:cNvPr name="TextBox 27" id="27"/>
          <p:cNvSpPr txBox="true"/>
          <p:nvPr/>
        </p:nvSpPr>
        <p:spPr>
          <a:xfrm rot="0">
            <a:off x="12706045" y="1950823"/>
            <a:ext cx="4700654" cy="9055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99"/>
              </a:lnSpc>
            </a:pPr>
            <a:r>
              <a:rPr lang="en-US" sz="3399" b="true">
                <a:solidFill>
                  <a:srgbClr val="084E60"/>
                </a:solidFill>
                <a:latin typeface="Morl Bold"/>
                <a:ea typeface="Morl Bold"/>
                <a:cs typeface="Morl Bold"/>
                <a:sym typeface="Morl Bold"/>
              </a:rPr>
              <a:t>BMS Metropolian Bus Salamanca: 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12598562" y="2901620"/>
            <a:ext cx="4951125" cy="20726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Ideală pentru rutele metropolitane, oferind hărți interactive și estimări de sosire.</a:t>
            </a:r>
          </a:p>
          <a:p>
            <a:pPr algn="ctr">
              <a:lnSpc>
                <a:spcPts val="3359"/>
              </a:lnSpc>
            </a:pPr>
          </a:p>
          <a:p>
            <a:pPr algn="ctr">
              <a:lnSpc>
                <a:spcPts val="3359"/>
              </a:lnSpc>
            </a:pPr>
          </a:p>
        </p:txBody>
      </p:sp>
      <p:sp>
        <p:nvSpPr>
          <p:cNvPr name="TextBox 29" id="29"/>
          <p:cNvSpPr txBox="true"/>
          <p:nvPr/>
        </p:nvSpPr>
        <p:spPr>
          <a:xfrm rot="0">
            <a:off x="5871563" y="212406"/>
            <a:ext cx="6684764" cy="13170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478"/>
              </a:lnSpc>
              <a:spcBef>
                <a:spcPct val="0"/>
              </a:spcBef>
            </a:pPr>
            <a:r>
              <a:rPr lang="en-US" b="true" sz="9478">
                <a:solidFill>
                  <a:srgbClr val="084E60"/>
                </a:solidFill>
                <a:latin typeface="Morl Bold"/>
                <a:ea typeface="Morl Bold"/>
                <a:cs typeface="Morl Bold"/>
                <a:sym typeface="Morl Bold"/>
              </a:rPr>
              <a:t>Aplicații utile </a:t>
            </a:r>
          </a:p>
        </p:txBody>
      </p:sp>
      <p:grpSp>
        <p:nvGrpSpPr>
          <p:cNvPr name="Group 30" id="30"/>
          <p:cNvGrpSpPr/>
          <p:nvPr/>
        </p:nvGrpSpPr>
        <p:grpSpPr>
          <a:xfrm rot="0">
            <a:off x="998864" y="4800653"/>
            <a:ext cx="4831600" cy="2634542"/>
            <a:chOff x="0" y="0"/>
            <a:chExt cx="1272520" cy="693871"/>
          </a:xfrm>
        </p:grpSpPr>
        <p:sp>
          <p:nvSpPr>
            <p:cNvPr name="Freeform 31" id="31"/>
            <p:cNvSpPr/>
            <p:nvPr/>
          </p:nvSpPr>
          <p:spPr>
            <a:xfrm flipH="false" flipV="false" rot="0">
              <a:off x="0" y="0"/>
              <a:ext cx="1272520" cy="693871"/>
            </a:xfrm>
            <a:custGeom>
              <a:avLst/>
              <a:gdLst/>
              <a:ahLst/>
              <a:cxnLst/>
              <a:rect r="r" b="b" t="t" l="l"/>
              <a:pathLst>
                <a:path h="693871" w="1272520">
                  <a:moveTo>
                    <a:pt x="16024" y="0"/>
                  </a:moveTo>
                  <a:lnTo>
                    <a:pt x="1256497" y="0"/>
                  </a:lnTo>
                  <a:cubicBezTo>
                    <a:pt x="1265346" y="0"/>
                    <a:pt x="1272520" y="7174"/>
                    <a:pt x="1272520" y="16024"/>
                  </a:cubicBezTo>
                  <a:lnTo>
                    <a:pt x="1272520" y="677848"/>
                  </a:lnTo>
                  <a:cubicBezTo>
                    <a:pt x="1272520" y="682097"/>
                    <a:pt x="1270832" y="686173"/>
                    <a:pt x="1267827" y="689178"/>
                  </a:cubicBezTo>
                  <a:cubicBezTo>
                    <a:pt x="1264822" y="692183"/>
                    <a:pt x="1260746" y="693871"/>
                    <a:pt x="1256497" y="693871"/>
                  </a:cubicBezTo>
                  <a:lnTo>
                    <a:pt x="16024" y="693871"/>
                  </a:lnTo>
                  <a:cubicBezTo>
                    <a:pt x="11774" y="693871"/>
                    <a:pt x="7698" y="692183"/>
                    <a:pt x="4693" y="689178"/>
                  </a:cubicBezTo>
                  <a:cubicBezTo>
                    <a:pt x="1688" y="686173"/>
                    <a:pt x="0" y="682097"/>
                    <a:pt x="0" y="677848"/>
                  </a:cubicBezTo>
                  <a:lnTo>
                    <a:pt x="0" y="16024"/>
                  </a:lnTo>
                  <a:cubicBezTo>
                    <a:pt x="0" y="11774"/>
                    <a:pt x="1688" y="7698"/>
                    <a:pt x="4693" y="4693"/>
                  </a:cubicBezTo>
                  <a:cubicBezTo>
                    <a:pt x="7698" y="1688"/>
                    <a:pt x="11774" y="0"/>
                    <a:pt x="16024" y="0"/>
                  </a:cubicBezTo>
                  <a:close/>
                </a:path>
              </a:pathLst>
            </a:custGeom>
            <a:solidFill>
              <a:srgbClr val="E0F9FD"/>
            </a:solidFill>
          </p:spPr>
        </p:sp>
        <p:sp>
          <p:nvSpPr>
            <p:cNvPr name="TextBox 32" id="32"/>
            <p:cNvSpPr txBox="true"/>
            <p:nvPr/>
          </p:nvSpPr>
          <p:spPr>
            <a:xfrm>
              <a:off x="0" y="38100"/>
              <a:ext cx="1272520" cy="65577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300"/>
                </a:lnSpc>
              </a:pPr>
            </a:p>
          </p:txBody>
        </p:sp>
      </p:grpSp>
      <p:grpSp>
        <p:nvGrpSpPr>
          <p:cNvPr name="Group 33" id="33"/>
          <p:cNvGrpSpPr/>
          <p:nvPr/>
        </p:nvGrpSpPr>
        <p:grpSpPr>
          <a:xfrm rot="0">
            <a:off x="6734525" y="4767736"/>
            <a:ext cx="4834002" cy="2634542"/>
            <a:chOff x="0" y="0"/>
            <a:chExt cx="1273153" cy="693871"/>
          </a:xfrm>
        </p:grpSpPr>
        <p:sp>
          <p:nvSpPr>
            <p:cNvPr name="Freeform 34" id="34"/>
            <p:cNvSpPr/>
            <p:nvPr/>
          </p:nvSpPr>
          <p:spPr>
            <a:xfrm flipH="false" flipV="false" rot="0">
              <a:off x="0" y="0"/>
              <a:ext cx="1273153" cy="693871"/>
            </a:xfrm>
            <a:custGeom>
              <a:avLst/>
              <a:gdLst/>
              <a:ahLst/>
              <a:cxnLst/>
              <a:rect r="r" b="b" t="t" l="l"/>
              <a:pathLst>
                <a:path h="693871" w="1273153">
                  <a:moveTo>
                    <a:pt x="16016" y="0"/>
                  </a:moveTo>
                  <a:lnTo>
                    <a:pt x="1257137" y="0"/>
                  </a:lnTo>
                  <a:cubicBezTo>
                    <a:pt x="1261385" y="0"/>
                    <a:pt x="1265458" y="1687"/>
                    <a:pt x="1268462" y="4691"/>
                  </a:cubicBezTo>
                  <a:cubicBezTo>
                    <a:pt x="1271465" y="7694"/>
                    <a:pt x="1273153" y="11768"/>
                    <a:pt x="1273153" y="16016"/>
                  </a:cubicBezTo>
                  <a:lnTo>
                    <a:pt x="1273153" y="677855"/>
                  </a:lnTo>
                  <a:cubicBezTo>
                    <a:pt x="1273153" y="682103"/>
                    <a:pt x="1271465" y="686177"/>
                    <a:pt x="1268462" y="689180"/>
                  </a:cubicBezTo>
                  <a:cubicBezTo>
                    <a:pt x="1265458" y="692184"/>
                    <a:pt x="1261385" y="693871"/>
                    <a:pt x="1257137" y="693871"/>
                  </a:cubicBezTo>
                  <a:lnTo>
                    <a:pt x="16016" y="693871"/>
                  </a:lnTo>
                  <a:cubicBezTo>
                    <a:pt x="11768" y="693871"/>
                    <a:pt x="7694" y="692184"/>
                    <a:pt x="4691" y="689180"/>
                  </a:cubicBezTo>
                  <a:cubicBezTo>
                    <a:pt x="1687" y="686177"/>
                    <a:pt x="0" y="682103"/>
                    <a:pt x="0" y="677855"/>
                  </a:cubicBezTo>
                  <a:lnTo>
                    <a:pt x="0" y="16016"/>
                  </a:lnTo>
                  <a:cubicBezTo>
                    <a:pt x="0" y="11768"/>
                    <a:pt x="1687" y="7694"/>
                    <a:pt x="4691" y="4691"/>
                  </a:cubicBezTo>
                  <a:cubicBezTo>
                    <a:pt x="7694" y="1687"/>
                    <a:pt x="11768" y="0"/>
                    <a:pt x="16016" y="0"/>
                  </a:cubicBezTo>
                  <a:close/>
                </a:path>
              </a:pathLst>
            </a:custGeom>
            <a:solidFill>
              <a:srgbClr val="E0F9FD"/>
            </a:solidFill>
          </p:spPr>
        </p:sp>
        <p:sp>
          <p:nvSpPr>
            <p:cNvPr name="TextBox 35" id="35"/>
            <p:cNvSpPr txBox="true"/>
            <p:nvPr/>
          </p:nvSpPr>
          <p:spPr>
            <a:xfrm>
              <a:off x="0" y="38100"/>
              <a:ext cx="1273153" cy="65577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300"/>
                </a:lnSpc>
              </a:pPr>
            </a:p>
          </p:txBody>
        </p:sp>
      </p:grpSp>
      <p:sp>
        <p:nvSpPr>
          <p:cNvPr name="Freeform 36" id="36"/>
          <p:cNvSpPr/>
          <p:nvPr/>
        </p:nvSpPr>
        <p:spPr>
          <a:xfrm flipH="false" flipV="false" rot="0">
            <a:off x="2742242" y="6836996"/>
            <a:ext cx="7991265" cy="3246451"/>
          </a:xfrm>
          <a:custGeom>
            <a:avLst/>
            <a:gdLst/>
            <a:ahLst/>
            <a:cxnLst/>
            <a:rect r="r" b="b" t="t" l="l"/>
            <a:pathLst>
              <a:path h="3246451" w="7991265">
                <a:moveTo>
                  <a:pt x="0" y="0"/>
                </a:moveTo>
                <a:lnTo>
                  <a:pt x="7991265" y="0"/>
                </a:lnTo>
                <a:lnTo>
                  <a:pt x="7991265" y="3246451"/>
                </a:lnTo>
                <a:lnTo>
                  <a:pt x="0" y="324645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37" id="37"/>
          <p:cNvGrpSpPr/>
          <p:nvPr/>
        </p:nvGrpSpPr>
        <p:grpSpPr>
          <a:xfrm rot="0">
            <a:off x="12468493" y="4800653"/>
            <a:ext cx="5095289" cy="2634542"/>
            <a:chOff x="0" y="0"/>
            <a:chExt cx="1341969" cy="693871"/>
          </a:xfrm>
        </p:grpSpPr>
        <p:sp>
          <p:nvSpPr>
            <p:cNvPr name="Freeform 38" id="38"/>
            <p:cNvSpPr/>
            <p:nvPr/>
          </p:nvSpPr>
          <p:spPr>
            <a:xfrm flipH="false" flipV="false" rot="0">
              <a:off x="0" y="0"/>
              <a:ext cx="1341969" cy="693871"/>
            </a:xfrm>
            <a:custGeom>
              <a:avLst/>
              <a:gdLst/>
              <a:ahLst/>
              <a:cxnLst/>
              <a:rect r="r" b="b" t="t" l="l"/>
              <a:pathLst>
                <a:path h="693871" w="1341969">
                  <a:moveTo>
                    <a:pt x="15194" y="0"/>
                  </a:moveTo>
                  <a:lnTo>
                    <a:pt x="1326775" y="0"/>
                  </a:lnTo>
                  <a:cubicBezTo>
                    <a:pt x="1330805" y="0"/>
                    <a:pt x="1334669" y="1601"/>
                    <a:pt x="1337519" y="4450"/>
                  </a:cubicBezTo>
                  <a:cubicBezTo>
                    <a:pt x="1340368" y="7300"/>
                    <a:pt x="1341969" y="11164"/>
                    <a:pt x="1341969" y="15194"/>
                  </a:cubicBezTo>
                  <a:lnTo>
                    <a:pt x="1341969" y="678677"/>
                  </a:lnTo>
                  <a:cubicBezTo>
                    <a:pt x="1341969" y="682707"/>
                    <a:pt x="1340368" y="686571"/>
                    <a:pt x="1337519" y="689421"/>
                  </a:cubicBezTo>
                  <a:cubicBezTo>
                    <a:pt x="1334669" y="692270"/>
                    <a:pt x="1330805" y="693871"/>
                    <a:pt x="1326775" y="693871"/>
                  </a:cubicBezTo>
                  <a:lnTo>
                    <a:pt x="15194" y="693871"/>
                  </a:lnTo>
                  <a:cubicBezTo>
                    <a:pt x="11164" y="693871"/>
                    <a:pt x="7300" y="692270"/>
                    <a:pt x="4450" y="689421"/>
                  </a:cubicBezTo>
                  <a:cubicBezTo>
                    <a:pt x="1601" y="686571"/>
                    <a:pt x="0" y="682707"/>
                    <a:pt x="0" y="678677"/>
                  </a:cubicBezTo>
                  <a:lnTo>
                    <a:pt x="0" y="15194"/>
                  </a:lnTo>
                  <a:cubicBezTo>
                    <a:pt x="0" y="11164"/>
                    <a:pt x="1601" y="7300"/>
                    <a:pt x="4450" y="4450"/>
                  </a:cubicBezTo>
                  <a:cubicBezTo>
                    <a:pt x="7300" y="1601"/>
                    <a:pt x="11164" y="0"/>
                    <a:pt x="15194" y="0"/>
                  </a:cubicBezTo>
                  <a:close/>
                </a:path>
              </a:pathLst>
            </a:custGeom>
            <a:solidFill>
              <a:srgbClr val="E0F9FD"/>
            </a:solidFill>
          </p:spPr>
        </p:sp>
        <p:sp>
          <p:nvSpPr>
            <p:cNvPr name="TextBox 39" id="39"/>
            <p:cNvSpPr txBox="true"/>
            <p:nvPr/>
          </p:nvSpPr>
          <p:spPr>
            <a:xfrm>
              <a:off x="0" y="38100"/>
              <a:ext cx="1341969" cy="65577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300"/>
                </a:lnSpc>
              </a:pPr>
            </a:p>
          </p:txBody>
        </p:sp>
      </p:grpSp>
      <p:sp>
        <p:nvSpPr>
          <p:cNvPr name="TextBox 40" id="40"/>
          <p:cNvSpPr txBox="true"/>
          <p:nvPr/>
        </p:nvSpPr>
        <p:spPr>
          <a:xfrm rot="0">
            <a:off x="12341122" y="5629052"/>
            <a:ext cx="5280647" cy="12344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S</a:t>
            </a:r>
            <a:r>
              <a:rPr lang="en-US" sz="2400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oliciți un</a:t>
            </a:r>
            <a:r>
              <a:rPr lang="en-US" sz="2400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 taxi cu localizare GPS</a:t>
            </a:r>
          </a:p>
          <a:p>
            <a:pPr algn="ctr">
              <a:lnSpc>
                <a:spcPts val="3359"/>
              </a:lnSpc>
            </a:pPr>
            <a:r>
              <a:rPr lang="en-US" sz="2400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Vezi tariful estimativ al cursei</a:t>
            </a:r>
          </a:p>
          <a:p>
            <a:pPr algn="ctr">
              <a:lnSpc>
                <a:spcPts val="3359"/>
              </a:lnSpc>
            </a:pPr>
            <a:r>
              <a:rPr lang="en-US" sz="2400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Plătești direct prin aplicație</a:t>
            </a:r>
          </a:p>
        </p:txBody>
      </p:sp>
      <p:sp>
        <p:nvSpPr>
          <p:cNvPr name="TextBox 41" id="41"/>
          <p:cNvSpPr txBox="true"/>
          <p:nvPr/>
        </p:nvSpPr>
        <p:spPr>
          <a:xfrm rot="0">
            <a:off x="1062418" y="5370597"/>
            <a:ext cx="4783974" cy="20579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716"/>
              </a:lnSpc>
            </a:pPr>
            <a:r>
              <a:rPr lang="en-US" sz="1940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Sistemul public de închiriere de biciclete din Salaman</a:t>
            </a:r>
            <a:r>
              <a:rPr lang="en-US" sz="1940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ca. Găsești cea mai apropiată stație de biciclete. Vezi câte biciclete sunt disponibile. Activezi abonamentul și deblochezi bicicletele</a:t>
            </a:r>
          </a:p>
          <a:p>
            <a:pPr algn="ctr">
              <a:lnSpc>
                <a:spcPts val="2716"/>
              </a:lnSpc>
            </a:pPr>
          </a:p>
        </p:txBody>
      </p:sp>
      <p:sp>
        <p:nvSpPr>
          <p:cNvPr name="TextBox 42" id="42"/>
          <p:cNvSpPr txBox="true"/>
          <p:nvPr/>
        </p:nvSpPr>
        <p:spPr>
          <a:xfrm rot="0">
            <a:off x="7071675" y="5107284"/>
            <a:ext cx="3955629" cy="24917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</a:p>
          <a:p>
            <a:pPr algn="ctr">
              <a:lnSpc>
                <a:spcPts val="3359"/>
              </a:lnSpc>
            </a:pPr>
            <a:r>
              <a:rPr lang="en-US" sz="2400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 Aplicația oficială pentru linii urbane, disponibilă pe Android și iOS</a:t>
            </a:r>
          </a:p>
          <a:p>
            <a:pPr algn="ctr">
              <a:lnSpc>
                <a:spcPts val="3359"/>
              </a:lnSpc>
            </a:pPr>
          </a:p>
          <a:p>
            <a:pPr algn="ctr">
              <a:lnSpc>
                <a:spcPts val="3359"/>
              </a:lnSpc>
            </a:pPr>
          </a:p>
        </p:txBody>
      </p:sp>
      <p:sp>
        <p:nvSpPr>
          <p:cNvPr name="TextBox 43" id="43"/>
          <p:cNvSpPr txBox="true"/>
          <p:nvPr/>
        </p:nvSpPr>
        <p:spPr>
          <a:xfrm rot="0">
            <a:off x="14318059" y="4274597"/>
            <a:ext cx="1396157" cy="23901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</a:p>
          <a:p>
            <a:pPr algn="ctr">
              <a:lnSpc>
                <a:spcPts val="4759"/>
              </a:lnSpc>
            </a:pPr>
            <a:r>
              <a:rPr lang="en-US" sz="3399" b="true">
                <a:solidFill>
                  <a:srgbClr val="084E60"/>
                </a:solidFill>
                <a:latin typeface="Morl Bold"/>
                <a:ea typeface="Morl Bold"/>
                <a:cs typeface="Morl Bold"/>
                <a:sym typeface="Morl Bold"/>
              </a:rPr>
              <a:t>Pi</a:t>
            </a:r>
            <a:r>
              <a:rPr lang="en-US" sz="3399" b="true">
                <a:solidFill>
                  <a:srgbClr val="084E60"/>
                </a:solidFill>
                <a:latin typeface="Morl Bold"/>
                <a:ea typeface="Morl Bold"/>
                <a:cs typeface="Morl Bold"/>
                <a:sym typeface="Morl Bold"/>
              </a:rPr>
              <a:t>deTaxi</a:t>
            </a:r>
          </a:p>
          <a:p>
            <a:pPr algn="ctr">
              <a:lnSpc>
                <a:spcPts val="4759"/>
              </a:lnSpc>
            </a:pPr>
          </a:p>
          <a:p>
            <a:pPr algn="ctr">
              <a:lnSpc>
                <a:spcPts val="4759"/>
              </a:lnSpc>
            </a:pPr>
          </a:p>
        </p:txBody>
      </p:sp>
      <p:sp>
        <p:nvSpPr>
          <p:cNvPr name="TextBox 44" id="44"/>
          <p:cNvSpPr txBox="true"/>
          <p:nvPr/>
        </p:nvSpPr>
        <p:spPr>
          <a:xfrm rot="0">
            <a:off x="2759348" y="4156994"/>
            <a:ext cx="1649164" cy="23901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</a:p>
          <a:p>
            <a:pPr algn="ctr">
              <a:lnSpc>
                <a:spcPts val="4759"/>
              </a:lnSpc>
            </a:pPr>
            <a:r>
              <a:rPr lang="en-US" sz="3399" b="true">
                <a:solidFill>
                  <a:srgbClr val="084E60"/>
                </a:solidFill>
                <a:latin typeface="Morl Bold"/>
                <a:ea typeface="Morl Bold"/>
                <a:cs typeface="Morl Bold"/>
                <a:sym typeface="Morl Bold"/>
              </a:rPr>
              <a:t>S</a:t>
            </a:r>
            <a:r>
              <a:rPr lang="en-US" sz="3399" b="true">
                <a:solidFill>
                  <a:srgbClr val="084E60"/>
                </a:solidFill>
                <a:latin typeface="Morl Bold"/>
                <a:ea typeface="Morl Bold"/>
                <a:cs typeface="Morl Bold"/>
                <a:sym typeface="Morl Bold"/>
              </a:rPr>
              <a:t>ALenBici</a:t>
            </a:r>
          </a:p>
          <a:p>
            <a:pPr algn="ctr">
              <a:lnSpc>
                <a:spcPts val="4759"/>
              </a:lnSpc>
            </a:pPr>
          </a:p>
          <a:p>
            <a:pPr algn="ctr">
              <a:lnSpc>
                <a:spcPts val="4759"/>
              </a:lnSpc>
            </a:pPr>
          </a:p>
        </p:txBody>
      </p:sp>
      <p:sp>
        <p:nvSpPr>
          <p:cNvPr name="TextBox 45" id="45"/>
          <p:cNvSpPr txBox="true"/>
          <p:nvPr/>
        </p:nvSpPr>
        <p:spPr>
          <a:xfrm rot="0">
            <a:off x="6698369" y="2482838"/>
            <a:ext cx="4774374" cy="19003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5"/>
              </a:lnSpc>
            </a:pPr>
            <a:r>
              <a:rPr lang="en-US" sz="2196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Transport</a:t>
            </a:r>
            <a:r>
              <a:rPr lang="en-US" sz="2196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 feroviar – trenuri între Salamanca și alte orașe. Cumperi bilete de tren.</a:t>
            </a:r>
          </a:p>
          <a:p>
            <a:pPr algn="ctr">
              <a:lnSpc>
                <a:spcPts val="3075"/>
              </a:lnSpc>
            </a:pPr>
            <a:r>
              <a:rPr lang="en-US" sz="2196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Verifici orarele și durata călătoriei. Primești notificări despre întârzieri.</a:t>
            </a:r>
          </a:p>
        </p:txBody>
      </p:sp>
      <p:sp>
        <p:nvSpPr>
          <p:cNvPr name="TextBox 46" id="46"/>
          <p:cNvSpPr txBox="true"/>
          <p:nvPr/>
        </p:nvSpPr>
        <p:spPr>
          <a:xfrm rot="0">
            <a:off x="6115343" y="4921180"/>
            <a:ext cx="5868293" cy="4578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99"/>
              </a:lnSpc>
            </a:pPr>
            <a:r>
              <a:rPr lang="en-US" sz="3399" b="true">
                <a:solidFill>
                  <a:srgbClr val="084E60"/>
                </a:solidFill>
                <a:latin typeface="Morl Bold"/>
                <a:ea typeface="Morl Bold"/>
                <a:cs typeface="Morl Bold"/>
                <a:sym typeface="Morl Bold"/>
              </a:rPr>
              <a:t>Bus Urbanos Salamanca:</a:t>
            </a:r>
          </a:p>
        </p:txBody>
      </p:sp>
      <p:sp>
        <p:nvSpPr>
          <p:cNvPr name="TextBox 47" id="47"/>
          <p:cNvSpPr txBox="true"/>
          <p:nvPr/>
        </p:nvSpPr>
        <p:spPr>
          <a:xfrm rot="0">
            <a:off x="8585716" y="1774193"/>
            <a:ext cx="999679" cy="5899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b="true">
                <a:solidFill>
                  <a:srgbClr val="084E60"/>
                </a:solidFill>
                <a:latin typeface="Morl Bold"/>
                <a:ea typeface="Morl Bold"/>
                <a:cs typeface="Morl Bold"/>
                <a:sym typeface="Morl Bold"/>
              </a:rPr>
              <a:t>RENFE</a:t>
            </a:r>
          </a:p>
        </p:txBody>
      </p:sp>
      <p:sp>
        <p:nvSpPr>
          <p:cNvPr name="Freeform 48" id="48"/>
          <p:cNvSpPr/>
          <p:nvPr/>
        </p:nvSpPr>
        <p:spPr>
          <a:xfrm flipH="false" flipV="false" rot="0">
            <a:off x="257244" y="413690"/>
            <a:ext cx="3326687" cy="1043667"/>
          </a:xfrm>
          <a:custGeom>
            <a:avLst/>
            <a:gdLst/>
            <a:ahLst/>
            <a:cxnLst/>
            <a:rect r="r" b="b" t="t" l="l"/>
            <a:pathLst>
              <a:path h="1043667" w="3326687">
                <a:moveTo>
                  <a:pt x="0" y="0"/>
                </a:moveTo>
                <a:lnTo>
                  <a:pt x="3326687" y="0"/>
                </a:lnTo>
                <a:lnTo>
                  <a:pt x="3326687" y="1043666"/>
                </a:lnTo>
                <a:lnTo>
                  <a:pt x="0" y="1043666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0" t="0" r="0" b="0"/>
            </a:stretch>
          </a:blipFill>
        </p:spPr>
      </p:sp>
      <p:grpSp>
        <p:nvGrpSpPr>
          <p:cNvPr name="Group 49" id="49"/>
          <p:cNvGrpSpPr/>
          <p:nvPr/>
        </p:nvGrpSpPr>
        <p:grpSpPr>
          <a:xfrm rot="0">
            <a:off x="16480812" y="190765"/>
            <a:ext cx="1556976" cy="1489516"/>
            <a:chOff x="0" y="0"/>
            <a:chExt cx="812800" cy="777583"/>
          </a:xfrm>
        </p:grpSpPr>
        <p:sp>
          <p:nvSpPr>
            <p:cNvPr name="Freeform 50" id="50"/>
            <p:cNvSpPr/>
            <p:nvPr/>
          </p:nvSpPr>
          <p:spPr>
            <a:xfrm flipH="false" flipV="false" rot="0">
              <a:off x="0" y="0"/>
              <a:ext cx="812800" cy="777583"/>
            </a:xfrm>
            <a:custGeom>
              <a:avLst/>
              <a:gdLst/>
              <a:ahLst/>
              <a:cxnLst/>
              <a:rect r="r" b="b" t="t" l="l"/>
              <a:pathLst>
                <a:path h="777583" w="812800">
                  <a:moveTo>
                    <a:pt x="406400" y="0"/>
                  </a:moveTo>
                  <a:cubicBezTo>
                    <a:pt x="181951" y="0"/>
                    <a:pt x="0" y="174068"/>
                    <a:pt x="0" y="388792"/>
                  </a:cubicBezTo>
                  <a:cubicBezTo>
                    <a:pt x="0" y="603515"/>
                    <a:pt x="181951" y="777583"/>
                    <a:pt x="406400" y="777583"/>
                  </a:cubicBezTo>
                  <a:cubicBezTo>
                    <a:pt x="630849" y="777583"/>
                    <a:pt x="812800" y="603515"/>
                    <a:pt x="812800" y="388792"/>
                  </a:cubicBezTo>
                  <a:cubicBezTo>
                    <a:pt x="812800" y="174068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11"/>
              <a:stretch>
                <a:fillRect l="0" t="-3539" r="0" b="-3539"/>
              </a:stretch>
            </a:blipFill>
          </p:spPr>
        </p:sp>
      </p:grp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0CC0DF">
                <a:alpha val="100000"/>
              </a:srgbClr>
            </a:gs>
            <a:gs pos="100000">
              <a:srgbClr val="FFDE59">
                <a:alpha val="100000"/>
              </a:srgbClr>
            </a:gs>
          </a:gsLst>
          <a:lin ang="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549086"/>
            <a:ext cx="12707929" cy="5363805"/>
          </a:xfrm>
          <a:custGeom>
            <a:avLst/>
            <a:gdLst/>
            <a:ahLst/>
            <a:cxnLst/>
            <a:rect r="r" b="b" t="t" l="l"/>
            <a:pathLst>
              <a:path h="5363805" w="12707929">
                <a:moveTo>
                  <a:pt x="0" y="0"/>
                </a:moveTo>
                <a:lnTo>
                  <a:pt x="12707929" y="0"/>
                </a:lnTo>
                <a:lnTo>
                  <a:pt x="12707929" y="5363805"/>
                </a:lnTo>
                <a:lnTo>
                  <a:pt x="0" y="53638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true" flipV="false" rot="0">
            <a:off x="12543770" y="549086"/>
            <a:ext cx="12707929" cy="5363805"/>
          </a:xfrm>
          <a:custGeom>
            <a:avLst/>
            <a:gdLst/>
            <a:ahLst/>
            <a:cxnLst/>
            <a:rect r="r" b="b" t="t" l="l"/>
            <a:pathLst>
              <a:path h="5363805" w="12707929">
                <a:moveTo>
                  <a:pt x="12707929" y="0"/>
                </a:moveTo>
                <a:lnTo>
                  <a:pt x="0" y="0"/>
                </a:lnTo>
                <a:lnTo>
                  <a:pt x="0" y="5363805"/>
                </a:lnTo>
                <a:lnTo>
                  <a:pt x="12707929" y="5363805"/>
                </a:lnTo>
                <a:lnTo>
                  <a:pt x="12707929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-1334462" y="4975776"/>
            <a:ext cx="22716700" cy="3086100"/>
            <a:chOff x="0" y="0"/>
            <a:chExt cx="5982999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5982999" cy="812800"/>
            </a:xfrm>
            <a:custGeom>
              <a:avLst/>
              <a:gdLst/>
              <a:ahLst/>
              <a:cxnLst/>
              <a:rect r="r" b="b" t="t" l="l"/>
              <a:pathLst>
                <a:path h="812800" w="5982999">
                  <a:moveTo>
                    <a:pt x="0" y="0"/>
                  </a:moveTo>
                  <a:lnTo>
                    <a:pt x="5982999" y="0"/>
                  </a:lnTo>
                  <a:lnTo>
                    <a:pt x="5982999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10657B"/>
            </a:solidFill>
          </p:spPr>
        </p:sp>
        <p:sp>
          <p:nvSpPr>
            <p:cNvPr name="TextBox 6" id="6"/>
            <p:cNvSpPr txBox="true"/>
            <p:nvPr/>
          </p:nvSpPr>
          <p:spPr>
            <a:xfrm>
              <a:off x="0" y="38100"/>
              <a:ext cx="5982999" cy="774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300"/>
                </a:lnSpc>
              </a:pPr>
            </a:p>
          </p:txBody>
        </p:sp>
      </p:grpSp>
      <p:grpSp>
        <p:nvGrpSpPr>
          <p:cNvPr name="Group 7" id="7"/>
          <p:cNvGrpSpPr/>
          <p:nvPr/>
        </p:nvGrpSpPr>
        <p:grpSpPr>
          <a:xfrm rot="4941204">
            <a:off x="6239745" y="-3652989"/>
            <a:ext cx="6857303" cy="21282520"/>
            <a:chOff x="0" y="0"/>
            <a:chExt cx="1806039" cy="5605273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1806039" cy="5605273"/>
            </a:xfrm>
            <a:custGeom>
              <a:avLst/>
              <a:gdLst/>
              <a:ahLst/>
              <a:cxnLst/>
              <a:rect r="r" b="b" t="t" l="l"/>
              <a:pathLst>
                <a:path h="5605273" w="1806039">
                  <a:moveTo>
                    <a:pt x="0" y="0"/>
                  </a:moveTo>
                  <a:lnTo>
                    <a:pt x="1806039" y="0"/>
                  </a:lnTo>
                  <a:lnTo>
                    <a:pt x="1806039" y="5605273"/>
                  </a:lnTo>
                  <a:lnTo>
                    <a:pt x="0" y="5605273"/>
                  </a:lnTo>
                  <a:close/>
                </a:path>
              </a:pathLst>
            </a:custGeom>
            <a:solidFill>
              <a:srgbClr val="E0F9FD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38100"/>
              <a:ext cx="1806039" cy="556717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300"/>
                </a:lnSpc>
              </a:pPr>
            </a:p>
          </p:txBody>
        </p:sp>
      </p:grpSp>
      <p:sp>
        <p:nvSpPr>
          <p:cNvPr name="Freeform 10" id="10"/>
          <p:cNvSpPr/>
          <p:nvPr/>
        </p:nvSpPr>
        <p:spPr>
          <a:xfrm flipH="true" flipV="false" rot="0">
            <a:off x="-699131" y="2931475"/>
            <a:ext cx="5713677" cy="9069329"/>
          </a:xfrm>
          <a:custGeom>
            <a:avLst/>
            <a:gdLst/>
            <a:ahLst/>
            <a:cxnLst/>
            <a:rect r="r" b="b" t="t" l="l"/>
            <a:pathLst>
              <a:path h="9069329" w="5713677">
                <a:moveTo>
                  <a:pt x="5713677" y="0"/>
                </a:moveTo>
                <a:lnTo>
                  <a:pt x="0" y="0"/>
                </a:lnTo>
                <a:lnTo>
                  <a:pt x="0" y="9069329"/>
                </a:lnTo>
                <a:lnTo>
                  <a:pt x="5713677" y="9069329"/>
                </a:lnTo>
                <a:lnTo>
                  <a:pt x="5713677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6910459" y="1039446"/>
            <a:ext cx="12873429" cy="3323685"/>
          </a:xfrm>
          <a:custGeom>
            <a:avLst/>
            <a:gdLst/>
            <a:ahLst/>
            <a:cxnLst/>
            <a:rect r="r" b="b" t="t" l="l"/>
            <a:pathLst>
              <a:path h="3323685" w="12873429">
                <a:moveTo>
                  <a:pt x="0" y="0"/>
                </a:moveTo>
                <a:lnTo>
                  <a:pt x="12873429" y="0"/>
                </a:lnTo>
                <a:lnTo>
                  <a:pt x="12873429" y="3323685"/>
                </a:lnTo>
                <a:lnTo>
                  <a:pt x="0" y="332368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3113216" y="2972032"/>
            <a:ext cx="16670672" cy="42170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734"/>
              </a:lnSpc>
            </a:pPr>
          </a:p>
          <a:p>
            <a:pPr algn="ctr">
              <a:lnSpc>
                <a:spcPts val="10734"/>
              </a:lnSpc>
            </a:pPr>
            <a:r>
              <a:rPr lang="en-US" b="true" sz="10734">
                <a:solidFill>
                  <a:srgbClr val="10374E"/>
                </a:solidFill>
                <a:latin typeface="Morl Bold"/>
                <a:ea typeface="Morl Bold"/>
                <a:cs typeface="Morl Bold"/>
                <a:sym typeface="Morl Bold"/>
              </a:rPr>
              <a:t>TRANSPORT FEROVIAR</a:t>
            </a:r>
          </a:p>
          <a:p>
            <a:pPr algn="ctr">
              <a:lnSpc>
                <a:spcPts val="10734"/>
              </a:lnSpc>
            </a:pPr>
          </a:p>
        </p:txBody>
      </p:sp>
      <p:sp>
        <p:nvSpPr>
          <p:cNvPr name="TextBox 13" id="13"/>
          <p:cNvSpPr txBox="true"/>
          <p:nvPr/>
        </p:nvSpPr>
        <p:spPr>
          <a:xfrm rot="0">
            <a:off x="5637804" y="5359416"/>
            <a:ext cx="11621496" cy="47634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53"/>
              </a:lnSpc>
            </a:pPr>
          </a:p>
          <a:p>
            <a:pPr algn="ctr">
              <a:lnSpc>
                <a:spcPts val="2853"/>
              </a:lnSpc>
            </a:pPr>
            <a:r>
              <a:rPr lang="en-US" sz="2853" b="true">
                <a:solidFill>
                  <a:srgbClr val="10657B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Gara pr</a:t>
            </a:r>
            <a:r>
              <a:rPr lang="en-US" sz="2853" b="true">
                <a:solidFill>
                  <a:srgbClr val="10657B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incipală: Vialia Estación de Salamanca</a:t>
            </a:r>
          </a:p>
          <a:p>
            <a:pPr algn="ctr">
              <a:lnSpc>
                <a:spcPts val="2853"/>
              </a:lnSpc>
            </a:pPr>
          </a:p>
          <a:p>
            <a:pPr algn="ctr">
              <a:lnSpc>
                <a:spcPts val="2853"/>
              </a:lnSpc>
            </a:pPr>
            <a:r>
              <a:rPr lang="en-US" sz="2853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Adresă: Paseo de la Estación, 121, Salamanca</a:t>
            </a:r>
          </a:p>
          <a:p>
            <a:pPr algn="ctr">
              <a:lnSpc>
                <a:spcPts val="3994"/>
              </a:lnSpc>
            </a:pPr>
            <a:r>
              <a:rPr lang="en-US" sz="2853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Este o gară tip intermodală – oferă servicii feroviare, spații comerciale, restaurante și servicii utile.</a:t>
            </a:r>
          </a:p>
          <a:p>
            <a:pPr algn="ctr">
              <a:lnSpc>
                <a:spcPts val="3994"/>
              </a:lnSpc>
            </a:pPr>
          </a:p>
          <a:p>
            <a:pPr algn="ctr">
              <a:lnSpc>
                <a:spcPts val="2853"/>
              </a:lnSpc>
            </a:pPr>
            <a:r>
              <a:rPr lang="en-US" sz="2853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Ușor de ajuns cu autobuzele urbane (Liniile 1, 3, 5, 7) sau pe jos din centru în aproximativ 20 de minute</a:t>
            </a:r>
          </a:p>
          <a:p>
            <a:pPr algn="ctr">
              <a:lnSpc>
                <a:spcPts val="2853"/>
              </a:lnSpc>
            </a:pPr>
            <a:r>
              <a:rPr lang="en-US" sz="2853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Program: Deschisă zilnic între orele </a:t>
            </a:r>
            <a:r>
              <a:rPr lang="en-US" sz="2853" b="tru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06:00 – 23:00</a:t>
            </a:r>
          </a:p>
          <a:p>
            <a:pPr algn="ctr">
              <a:lnSpc>
                <a:spcPts val="2853"/>
              </a:lnSpc>
            </a:pPr>
          </a:p>
          <a:p>
            <a:pPr algn="ctr">
              <a:lnSpc>
                <a:spcPts val="2853"/>
              </a:lnSpc>
            </a:pPr>
          </a:p>
        </p:txBody>
      </p:sp>
      <p:sp>
        <p:nvSpPr>
          <p:cNvPr name="Freeform 14" id="14"/>
          <p:cNvSpPr/>
          <p:nvPr/>
        </p:nvSpPr>
        <p:spPr>
          <a:xfrm flipH="false" flipV="false" rot="0">
            <a:off x="507493" y="128942"/>
            <a:ext cx="2924835" cy="1074212"/>
          </a:xfrm>
          <a:custGeom>
            <a:avLst/>
            <a:gdLst/>
            <a:ahLst/>
            <a:cxnLst/>
            <a:rect r="r" b="b" t="t" l="l"/>
            <a:pathLst>
              <a:path h="1074212" w="2924835">
                <a:moveTo>
                  <a:pt x="0" y="0"/>
                </a:moveTo>
                <a:lnTo>
                  <a:pt x="2924836" y="0"/>
                </a:lnTo>
                <a:lnTo>
                  <a:pt x="2924836" y="1074213"/>
                </a:lnTo>
                <a:lnTo>
                  <a:pt x="0" y="107421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12330496" y="292651"/>
            <a:ext cx="2033354" cy="746795"/>
          </a:xfrm>
          <a:custGeom>
            <a:avLst/>
            <a:gdLst/>
            <a:ahLst/>
            <a:cxnLst/>
            <a:rect r="r" b="b" t="t" l="l"/>
            <a:pathLst>
              <a:path h="746795" w="2033354">
                <a:moveTo>
                  <a:pt x="0" y="0"/>
                </a:moveTo>
                <a:lnTo>
                  <a:pt x="2033354" y="0"/>
                </a:lnTo>
                <a:lnTo>
                  <a:pt x="2033354" y="746795"/>
                </a:lnTo>
                <a:lnTo>
                  <a:pt x="0" y="74679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6" id="16"/>
          <p:cNvGrpSpPr/>
          <p:nvPr/>
        </p:nvGrpSpPr>
        <p:grpSpPr>
          <a:xfrm rot="0">
            <a:off x="16480812" y="324940"/>
            <a:ext cx="1556976" cy="1489516"/>
            <a:chOff x="0" y="0"/>
            <a:chExt cx="812800" cy="777583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812800" cy="777583"/>
            </a:xfrm>
            <a:custGeom>
              <a:avLst/>
              <a:gdLst/>
              <a:ahLst/>
              <a:cxnLst/>
              <a:rect r="r" b="b" t="t" l="l"/>
              <a:pathLst>
                <a:path h="777583" w="812800">
                  <a:moveTo>
                    <a:pt x="406400" y="0"/>
                  </a:moveTo>
                  <a:cubicBezTo>
                    <a:pt x="181951" y="0"/>
                    <a:pt x="0" y="174068"/>
                    <a:pt x="0" y="388792"/>
                  </a:cubicBezTo>
                  <a:cubicBezTo>
                    <a:pt x="0" y="603515"/>
                    <a:pt x="181951" y="777583"/>
                    <a:pt x="406400" y="777583"/>
                  </a:cubicBezTo>
                  <a:cubicBezTo>
                    <a:pt x="630849" y="777583"/>
                    <a:pt x="812800" y="603515"/>
                    <a:pt x="812800" y="388792"/>
                  </a:cubicBezTo>
                  <a:cubicBezTo>
                    <a:pt x="812800" y="174068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10"/>
              <a:stretch>
                <a:fillRect l="0" t="-3539" r="0" b="-3539"/>
              </a:stretch>
            </a:blipFill>
          </p:spPr>
        </p:sp>
      </p:grpSp>
      <p:sp>
        <p:nvSpPr>
          <p:cNvPr name="Freeform 18" id="18"/>
          <p:cNvSpPr/>
          <p:nvPr/>
        </p:nvSpPr>
        <p:spPr>
          <a:xfrm flipH="false" flipV="false" rot="0">
            <a:off x="507493" y="324940"/>
            <a:ext cx="3326687" cy="1043667"/>
          </a:xfrm>
          <a:custGeom>
            <a:avLst/>
            <a:gdLst/>
            <a:ahLst/>
            <a:cxnLst/>
            <a:rect r="r" b="b" t="t" l="l"/>
            <a:pathLst>
              <a:path h="1043667" w="3326687">
                <a:moveTo>
                  <a:pt x="0" y="0"/>
                </a:moveTo>
                <a:lnTo>
                  <a:pt x="3326687" y="0"/>
                </a:lnTo>
                <a:lnTo>
                  <a:pt x="3326687" y="1043667"/>
                </a:lnTo>
                <a:lnTo>
                  <a:pt x="0" y="1043667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0CC0DF">
                <a:alpha val="100000"/>
              </a:srgbClr>
            </a:gs>
            <a:gs pos="100000">
              <a:srgbClr val="FFDE59">
                <a:alpha val="100000"/>
              </a:srgbClr>
            </a:gs>
          </a:gsLst>
          <a:path path="circle">
            <a:fillToRect l="50000" r="50000" t="50000" b="50000"/>
          </a:path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63644" y="2220317"/>
            <a:ext cx="8301805" cy="4649090"/>
            <a:chOff x="0" y="0"/>
            <a:chExt cx="2186484" cy="1224452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186484" cy="1224452"/>
            </a:xfrm>
            <a:custGeom>
              <a:avLst/>
              <a:gdLst/>
              <a:ahLst/>
              <a:cxnLst/>
              <a:rect r="r" b="b" t="t" l="l"/>
              <a:pathLst>
                <a:path h="1224452" w="2186484">
                  <a:moveTo>
                    <a:pt x="9326" y="0"/>
                  </a:moveTo>
                  <a:lnTo>
                    <a:pt x="2177158" y="0"/>
                  </a:lnTo>
                  <a:cubicBezTo>
                    <a:pt x="2182308" y="0"/>
                    <a:pt x="2186484" y="4175"/>
                    <a:pt x="2186484" y="9326"/>
                  </a:cubicBezTo>
                  <a:lnTo>
                    <a:pt x="2186484" y="1215126"/>
                  </a:lnTo>
                  <a:cubicBezTo>
                    <a:pt x="2186484" y="1220276"/>
                    <a:pt x="2182308" y="1224452"/>
                    <a:pt x="2177158" y="1224452"/>
                  </a:cubicBezTo>
                  <a:lnTo>
                    <a:pt x="9326" y="1224452"/>
                  </a:lnTo>
                  <a:cubicBezTo>
                    <a:pt x="6852" y="1224452"/>
                    <a:pt x="4480" y="1223469"/>
                    <a:pt x="2731" y="1221720"/>
                  </a:cubicBezTo>
                  <a:cubicBezTo>
                    <a:pt x="983" y="1219971"/>
                    <a:pt x="0" y="1217599"/>
                    <a:pt x="0" y="1215126"/>
                  </a:cubicBezTo>
                  <a:lnTo>
                    <a:pt x="0" y="9326"/>
                  </a:lnTo>
                  <a:cubicBezTo>
                    <a:pt x="0" y="4175"/>
                    <a:pt x="4175" y="0"/>
                    <a:pt x="9326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FFFFFF">
                    <a:alpha val="84000"/>
                  </a:srgbClr>
                </a:gs>
                <a:gs pos="100000">
                  <a:srgbClr val="C8EBED">
                    <a:alpha val="54500"/>
                  </a:srgbClr>
                </a:gs>
              </a:gsLst>
              <a:lin ang="5400000"/>
            </a:gradFill>
          </p:spPr>
        </p:sp>
        <p:sp>
          <p:nvSpPr>
            <p:cNvPr name="TextBox 4" id="4"/>
            <p:cNvSpPr txBox="true"/>
            <p:nvPr/>
          </p:nvSpPr>
          <p:spPr>
            <a:xfrm>
              <a:off x="0" y="38100"/>
              <a:ext cx="2186484" cy="118635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300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-1305040" y="6380222"/>
            <a:ext cx="10449040" cy="4911049"/>
          </a:xfrm>
          <a:custGeom>
            <a:avLst/>
            <a:gdLst/>
            <a:ahLst/>
            <a:cxnLst/>
            <a:rect r="r" b="b" t="t" l="l"/>
            <a:pathLst>
              <a:path h="4911049" w="10449040">
                <a:moveTo>
                  <a:pt x="0" y="0"/>
                </a:moveTo>
                <a:lnTo>
                  <a:pt x="10449040" y="0"/>
                </a:lnTo>
                <a:lnTo>
                  <a:pt x="10449040" y="4911049"/>
                </a:lnTo>
                <a:lnTo>
                  <a:pt x="0" y="49110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true" flipV="false" rot="0">
            <a:off x="8565449" y="6097645"/>
            <a:ext cx="10449040" cy="4911049"/>
          </a:xfrm>
          <a:custGeom>
            <a:avLst/>
            <a:gdLst/>
            <a:ahLst/>
            <a:cxnLst/>
            <a:rect r="r" b="b" t="t" l="l"/>
            <a:pathLst>
              <a:path h="4911049" w="10449040">
                <a:moveTo>
                  <a:pt x="10449040" y="0"/>
                </a:moveTo>
                <a:lnTo>
                  <a:pt x="0" y="0"/>
                </a:lnTo>
                <a:lnTo>
                  <a:pt x="0" y="4911049"/>
                </a:lnTo>
                <a:lnTo>
                  <a:pt x="10449040" y="4911049"/>
                </a:lnTo>
                <a:lnTo>
                  <a:pt x="1044904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7" id="7"/>
          <p:cNvGrpSpPr/>
          <p:nvPr/>
        </p:nvGrpSpPr>
        <p:grpSpPr>
          <a:xfrm rot="0">
            <a:off x="-1267542" y="9258300"/>
            <a:ext cx="21586854" cy="3500788"/>
            <a:chOff x="0" y="0"/>
            <a:chExt cx="5685427" cy="922018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5685427" cy="922018"/>
            </a:xfrm>
            <a:custGeom>
              <a:avLst/>
              <a:gdLst/>
              <a:ahLst/>
              <a:cxnLst/>
              <a:rect r="r" b="b" t="t" l="l"/>
              <a:pathLst>
                <a:path h="922018" w="5685427">
                  <a:moveTo>
                    <a:pt x="0" y="0"/>
                  </a:moveTo>
                  <a:lnTo>
                    <a:pt x="5685427" y="0"/>
                  </a:lnTo>
                  <a:lnTo>
                    <a:pt x="5685427" y="922018"/>
                  </a:lnTo>
                  <a:lnTo>
                    <a:pt x="0" y="922018"/>
                  </a:lnTo>
                  <a:close/>
                </a:path>
              </a:pathLst>
            </a:custGeom>
            <a:solidFill>
              <a:srgbClr val="10657B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38100"/>
              <a:ext cx="5685427" cy="88391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300"/>
                </a:lnSpc>
              </a:pPr>
            </a:p>
          </p:txBody>
        </p:sp>
      </p:grpSp>
      <p:grpSp>
        <p:nvGrpSpPr>
          <p:cNvPr name="Group 10" id="10"/>
          <p:cNvGrpSpPr/>
          <p:nvPr/>
        </p:nvGrpSpPr>
        <p:grpSpPr>
          <a:xfrm rot="6578052">
            <a:off x="6271329" y="4638600"/>
            <a:ext cx="1747502" cy="10000286"/>
            <a:chOff x="0" y="0"/>
            <a:chExt cx="460247" cy="2633820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460247" cy="2633820"/>
            </a:xfrm>
            <a:custGeom>
              <a:avLst/>
              <a:gdLst/>
              <a:ahLst/>
              <a:cxnLst/>
              <a:rect r="r" b="b" t="t" l="l"/>
              <a:pathLst>
                <a:path h="2633820" w="460247">
                  <a:moveTo>
                    <a:pt x="0" y="0"/>
                  </a:moveTo>
                  <a:lnTo>
                    <a:pt x="460247" y="0"/>
                  </a:lnTo>
                  <a:lnTo>
                    <a:pt x="460247" y="2633820"/>
                  </a:lnTo>
                  <a:lnTo>
                    <a:pt x="0" y="2633820"/>
                  </a:lnTo>
                  <a:close/>
                </a:path>
              </a:pathLst>
            </a:custGeom>
            <a:solidFill>
              <a:srgbClr val="10374E"/>
            </a:solidFill>
          </p:spPr>
        </p:sp>
        <p:sp>
          <p:nvSpPr>
            <p:cNvPr name="TextBox 12" id="12"/>
            <p:cNvSpPr txBox="true"/>
            <p:nvPr/>
          </p:nvSpPr>
          <p:spPr>
            <a:xfrm>
              <a:off x="0" y="38100"/>
              <a:ext cx="460247" cy="25957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300"/>
                </a:lnSpc>
              </a:pPr>
            </a:p>
          </p:txBody>
        </p:sp>
      </p:grpSp>
      <p:sp>
        <p:nvSpPr>
          <p:cNvPr name="Freeform 13" id="13"/>
          <p:cNvSpPr/>
          <p:nvPr/>
        </p:nvSpPr>
        <p:spPr>
          <a:xfrm flipH="false" flipV="false" rot="0">
            <a:off x="2142067" y="6710139"/>
            <a:ext cx="7785201" cy="3162738"/>
          </a:xfrm>
          <a:custGeom>
            <a:avLst/>
            <a:gdLst/>
            <a:ahLst/>
            <a:cxnLst/>
            <a:rect r="r" b="b" t="t" l="l"/>
            <a:pathLst>
              <a:path h="3162738" w="7785201">
                <a:moveTo>
                  <a:pt x="0" y="0"/>
                </a:moveTo>
                <a:lnTo>
                  <a:pt x="7785202" y="0"/>
                </a:lnTo>
                <a:lnTo>
                  <a:pt x="7785202" y="3162738"/>
                </a:lnTo>
                <a:lnTo>
                  <a:pt x="0" y="316273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0" y="7626750"/>
            <a:ext cx="3132526" cy="3381944"/>
          </a:xfrm>
          <a:custGeom>
            <a:avLst/>
            <a:gdLst/>
            <a:ahLst/>
            <a:cxnLst/>
            <a:rect r="r" b="b" t="t" l="l"/>
            <a:pathLst>
              <a:path h="3381944" w="3132526">
                <a:moveTo>
                  <a:pt x="0" y="0"/>
                </a:moveTo>
                <a:lnTo>
                  <a:pt x="3132526" y="0"/>
                </a:lnTo>
                <a:lnTo>
                  <a:pt x="3132526" y="3381944"/>
                </a:lnTo>
                <a:lnTo>
                  <a:pt x="0" y="338194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15427518" y="-82942"/>
            <a:ext cx="4235467" cy="1555572"/>
          </a:xfrm>
          <a:custGeom>
            <a:avLst/>
            <a:gdLst/>
            <a:ahLst/>
            <a:cxnLst/>
            <a:rect r="r" b="b" t="t" l="l"/>
            <a:pathLst>
              <a:path h="1555572" w="4235467">
                <a:moveTo>
                  <a:pt x="0" y="0"/>
                </a:moveTo>
                <a:lnTo>
                  <a:pt x="4235468" y="0"/>
                </a:lnTo>
                <a:lnTo>
                  <a:pt x="4235468" y="1555571"/>
                </a:lnTo>
                <a:lnTo>
                  <a:pt x="0" y="155557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6" id="16"/>
          <p:cNvGrpSpPr/>
          <p:nvPr/>
        </p:nvGrpSpPr>
        <p:grpSpPr>
          <a:xfrm rot="0">
            <a:off x="-302831" y="-302831"/>
            <a:ext cx="2109071" cy="2109071"/>
            <a:chOff x="0" y="0"/>
            <a:chExt cx="812800" cy="81280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BCD33"/>
            </a:solidFill>
          </p:spPr>
        </p:sp>
        <p:sp>
          <p:nvSpPr>
            <p:cNvPr name="TextBox 18" id="18"/>
            <p:cNvSpPr txBox="true"/>
            <p:nvPr/>
          </p:nvSpPr>
          <p:spPr>
            <a:xfrm>
              <a:off x="76200" y="114300"/>
              <a:ext cx="660400" cy="6223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300"/>
                </a:lnSpc>
              </a:pPr>
            </a:p>
          </p:txBody>
        </p:sp>
      </p:grpSp>
      <p:sp>
        <p:nvSpPr>
          <p:cNvPr name="TextBox 19" id="19"/>
          <p:cNvSpPr txBox="true"/>
          <p:nvPr/>
        </p:nvSpPr>
        <p:spPr>
          <a:xfrm rot="0">
            <a:off x="3919480" y="-159956"/>
            <a:ext cx="10358215" cy="37477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33"/>
              </a:lnSpc>
            </a:pPr>
          </a:p>
          <a:p>
            <a:pPr algn="ctr">
              <a:lnSpc>
                <a:spcPts val="7233"/>
              </a:lnSpc>
            </a:pPr>
            <a:r>
              <a:rPr lang="en-US" sz="7233" b="true">
                <a:solidFill>
                  <a:srgbClr val="084E60"/>
                </a:solidFill>
                <a:latin typeface="Morl Bold"/>
                <a:ea typeface="Morl Bold"/>
                <a:cs typeface="Morl Bold"/>
                <a:sym typeface="Morl Bold"/>
              </a:rPr>
              <a:t>Ti</a:t>
            </a:r>
            <a:r>
              <a:rPr lang="en-US" sz="7233" b="true">
                <a:solidFill>
                  <a:srgbClr val="084E60"/>
                </a:solidFill>
                <a:latin typeface="Morl Bold"/>
                <a:ea typeface="Morl Bold"/>
                <a:cs typeface="Morl Bold"/>
                <a:sym typeface="Morl Bold"/>
              </a:rPr>
              <a:t>puri de trenuri disponibile</a:t>
            </a:r>
          </a:p>
          <a:p>
            <a:pPr algn="ctr">
              <a:lnSpc>
                <a:spcPts val="7233"/>
              </a:lnSpc>
            </a:pPr>
          </a:p>
          <a:p>
            <a:pPr algn="ctr">
              <a:lnSpc>
                <a:spcPts val="7233"/>
              </a:lnSpc>
              <a:spcBef>
                <a:spcPct val="0"/>
              </a:spcBef>
            </a:pPr>
          </a:p>
        </p:txBody>
      </p:sp>
      <p:grpSp>
        <p:nvGrpSpPr>
          <p:cNvPr name="Group 20" id="20"/>
          <p:cNvGrpSpPr/>
          <p:nvPr/>
        </p:nvGrpSpPr>
        <p:grpSpPr>
          <a:xfrm rot="0">
            <a:off x="9144000" y="2220317"/>
            <a:ext cx="8745639" cy="4649090"/>
            <a:chOff x="0" y="0"/>
            <a:chExt cx="2303378" cy="1224452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2303378" cy="1224452"/>
            </a:xfrm>
            <a:custGeom>
              <a:avLst/>
              <a:gdLst/>
              <a:ahLst/>
              <a:cxnLst/>
              <a:rect r="r" b="b" t="t" l="l"/>
              <a:pathLst>
                <a:path h="1224452" w="2303378">
                  <a:moveTo>
                    <a:pt x="8852" y="0"/>
                  </a:moveTo>
                  <a:lnTo>
                    <a:pt x="2294526" y="0"/>
                  </a:lnTo>
                  <a:cubicBezTo>
                    <a:pt x="2299415" y="0"/>
                    <a:pt x="2303378" y="3963"/>
                    <a:pt x="2303378" y="8852"/>
                  </a:cubicBezTo>
                  <a:lnTo>
                    <a:pt x="2303378" y="1215599"/>
                  </a:lnTo>
                  <a:cubicBezTo>
                    <a:pt x="2303378" y="1220488"/>
                    <a:pt x="2299415" y="1224452"/>
                    <a:pt x="2294526" y="1224452"/>
                  </a:cubicBezTo>
                  <a:lnTo>
                    <a:pt x="8852" y="1224452"/>
                  </a:lnTo>
                  <a:cubicBezTo>
                    <a:pt x="3963" y="1224452"/>
                    <a:pt x="0" y="1220488"/>
                    <a:pt x="0" y="1215599"/>
                  </a:cubicBezTo>
                  <a:lnTo>
                    <a:pt x="0" y="8852"/>
                  </a:lnTo>
                  <a:cubicBezTo>
                    <a:pt x="0" y="3963"/>
                    <a:pt x="3963" y="0"/>
                    <a:pt x="8852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FFFFFF">
                    <a:alpha val="84000"/>
                  </a:srgbClr>
                </a:gs>
                <a:gs pos="100000">
                  <a:srgbClr val="C8EBED">
                    <a:alpha val="54500"/>
                  </a:srgbClr>
                </a:gs>
              </a:gsLst>
              <a:lin ang="5400000"/>
            </a:gradFill>
          </p:spPr>
        </p:sp>
        <p:sp>
          <p:nvSpPr>
            <p:cNvPr name="TextBox 22" id="22"/>
            <p:cNvSpPr txBox="true"/>
            <p:nvPr/>
          </p:nvSpPr>
          <p:spPr>
            <a:xfrm>
              <a:off x="0" y="38100"/>
              <a:ext cx="2303378" cy="118635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300"/>
                </a:lnSpc>
              </a:pPr>
            </a:p>
          </p:txBody>
        </p:sp>
      </p:grpSp>
      <p:sp>
        <p:nvSpPr>
          <p:cNvPr name="TextBox 23" id="23"/>
          <p:cNvSpPr txBox="true"/>
          <p:nvPr/>
        </p:nvSpPr>
        <p:spPr>
          <a:xfrm rot="0">
            <a:off x="429601" y="2292404"/>
            <a:ext cx="7969890" cy="45770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333"/>
              </a:lnSpc>
            </a:pPr>
            <a:r>
              <a:rPr lang="en-US" sz="2380" b="true">
                <a:solidFill>
                  <a:srgbClr val="084E6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Trenuri de distanță medie</a:t>
            </a:r>
          </a:p>
          <a:p>
            <a:pPr algn="just">
              <a:lnSpc>
                <a:spcPts val="3333"/>
              </a:lnSpc>
            </a:pPr>
          </a:p>
          <a:p>
            <a:pPr algn="just">
              <a:lnSpc>
                <a:spcPts val="3333"/>
              </a:lnSpc>
            </a:pPr>
            <a:r>
              <a:rPr lang="en-US" sz="2380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Rute principale:</a:t>
            </a:r>
          </a:p>
          <a:p>
            <a:pPr algn="just">
              <a:lnSpc>
                <a:spcPts val="3333"/>
              </a:lnSpc>
            </a:pPr>
            <a:r>
              <a:rPr lang="en-US" sz="2380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Salamanca – Valladolid</a:t>
            </a:r>
          </a:p>
          <a:p>
            <a:pPr algn="just">
              <a:lnSpc>
                <a:spcPts val="3333"/>
              </a:lnSpc>
            </a:pPr>
            <a:r>
              <a:rPr lang="en-US" sz="2380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Salamanca – Zamora</a:t>
            </a:r>
          </a:p>
          <a:p>
            <a:pPr algn="just">
              <a:lnSpc>
                <a:spcPts val="3333"/>
              </a:lnSpc>
            </a:pPr>
            <a:r>
              <a:rPr lang="en-US" sz="2380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Salamanca – Ávila</a:t>
            </a:r>
          </a:p>
          <a:p>
            <a:pPr algn="just">
              <a:lnSpc>
                <a:spcPts val="3333"/>
              </a:lnSpc>
            </a:pPr>
          </a:p>
          <a:p>
            <a:pPr algn="just">
              <a:lnSpc>
                <a:spcPts val="3333"/>
              </a:lnSpc>
            </a:pPr>
            <a:r>
              <a:rPr lang="en-US" sz="2380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Timp de călătorie: între 1h și 2h, în funcție de destinație</a:t>
            </a:r>
          </a:p>
          <a:p>
            <a:pPr algn="just">
              <a:lnSpc>
                <a:spcPts val="3333"/>
              </a:lnSpc>
            </a:pPr>
            <a:r>
              <a:rPr lang="en-US" sz="2380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Vagoane standard, confortabile, locuri fără rezervare</a:t>
            </a:r>
          </a:p>
          <a:p>
            <a:pPr algn="just">
              <a:lnSpc>
                <a:spcPts val="3333"/>
              </a:lnSpc>
            </a:pPr>
          </a:p>
        </p:txBody>
      </p:sp>
      <p:sp>
        <p:nvSpPr>
          <p:cNvPr name="TextBox 24" id="24"/>
          <p:cNvSpPr txBox="true"/>
          <p:nvPr/>
        </p:nvSpPr>
        <p:spPr>
          <a:xfrm rot="0">
            <a:off x="9213945" y="1906364"/>
            <a:ext cx="7716848" cy="4803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99"/>
              </a:lnSpc>
            </a:pPr>
          </a:p>
          <a:p>
            <a:pPr algn="l">
              <a:lnSpc>
                <a:spcPts val="3499"/>
              </a:lnSpc>
            </a:pPr>
            <a:r>
              <a:rPr lang="en-US" sz="2499" b="true">
                <a:solidFill>
                  <a:srgbClr val="084E6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Trenuri Avant (trenuri rapide, de tip „semi-AVE”)</a:t>
            </a:r>
          </a:p>
          <a:p>
            <a:pPr algn="l">
              <a:lnSpc>
                <a:spcPts val="3499"/>
              </a:lnSpc>
            </a:pPr>
          </a:p>
          <a:p>
            <a:pPr algn="l">
              <a:lnSpc>
                <a:spcPts val="3499"/>
              </a:lnSpc>
            </a:pPr>
            <a:r>
              <a:rPr lang="en-US" sz="2499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Linia principală: Salamanca – Madrid-Chamartín</a:t>
            </a:r>
          </a:p>
          <a:p>
            <a:pPr algn="l">
              <a:lnSpc>
                <a:spcPts val="3499"/>
              </a:lnSpc>
            </a:pPr>
            <a:r>
              <a:rPr lang="en-US" sz="2499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Timp de parcurs: aproximativ 1h 40 min</a:t>
            </a:r>
          </a:p>
          <a:p>
            <a:pPr algn="l">
              <a:lnSpc>
                <a:spcPts val="3499"/>
              </a:lnSpc>
            </a:pPr>
          </a:p>
          <a:p>
            <a:pPr algn="l">
              <a:lnSpc>
                <a:spcPts val="3499"/>
              </a:lnSpc>
            </a:pPr>
            <a:r>
              <a:rPr lang="en-US" sz="2499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Trenuri moderne, silențioase, dotate cu WiFi, aer condiționat și prize</a:t>
            </a:r>
          </a:p>
          <a:p>
            <a:pPr algn="l">
              <a:lnSpc>
                <a:spcPts val="3499"/>
              </a:lnSpc>
            </a:pPr>
            <a:r>
              <a:rPr lang="en-US" sz="2499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Loc rezervat inclus în bilet</a:t>
            </a:r>
          </a:p>
          <a:p>
            <a:pPr algn="l">
              <a:lnSpc>
                <a:spcPts val="3499"/>
              </a:lnSpc>
            </a:pPr>
            <a:r>
              <a:rPr lang="en-US" sz="2499">
                <a:solidFill>
                  <a:srgbClr val="084E60"/>
                </a:solidFill>
                <a:latin typeface="Canva Sans"/>
                <a:ea typeface="Canva Sans"/>
                <a:cs typeface="Canva Sans"/>
                <a:sym typeface="Canva Sans"/>
              </a:rPr>
              <a:t>Ideal pentru excursii de o zi la Madrid</a:t>
            </a:r>
          </a:p>
          <a:p>
            <a:pPr algn="l">
              <a:lnSpc>
                <a:spcPts val="3499"/>
              </a:lnSpc>
            </a:pPr>
          </a:p>
        </p:txBody>
      </p:sp>
      <p:grpSp>
        <p:nvGrpSpPr>
          <p:cNvPr name="Group 25" id="25"/>
          <p:cNvGrpSpPr/>
          <p:nvPr/>
        </p:nvGrpSpPr>
        <p:grpSpPr>
          <a:xfrm rot="0">
            <a:off x="16480812" y="248957"/>
            <a:ext cx="1556976" cy="1489516"/>
            <a:chOff x="0" y="0"/>
            <a:chExt cx="812800" cy="777583"/>
          </a:xfrm>
        </p:grpSpPr>
        <p:sp>
          <p:nvSpPr>
            <p:cNvPr name="Freeform 26" id="26"/>
            <p:cNvSpPr/>
            <p:nvPr/>
          </p:nvSpPr>
          <p:spPr>
            <a:xfrm flipH="false" flipV="false" rot="0">
              <a:off x="0" y="0"/>
              <a:ext cx="812800" cy="777583"/>
            </a:xfrm>
            <a:custGeom>
              <a:avLst/>
              <a:gdLst/>
              <a:ahLst/>
              <a:cxnLst/>
              <a:rect r="r" b="b" t="t" l="l"/>
              <a:pathLst>
                <a:path h="777583" w="812800">
                  <a:moveTo>
                    <a:pt x="406400" y="0"/>
                  </a:moveTo>
                  <a:cubicBezTo>
                    <a:pt x="181951" y="0"/>
                    <a:pt x="0" y="174068"/>
                    <a:pt x="0" y="388792"/>
                  </a:cubicBezTo>
                  <a:cubicBezTo>
                    <a:pt x="0" y="603515"/>
                    <a:pt x="181951" y="777583"/>
                    <a:pt x="406400" y="777583"/>
                  </a:cubicBezTo>
                  <a:cubicBezTo>
                    <a:pt x="630849" y="777583"/>
                    <a:pt x="812800" y="603515"/>
                    <a:pt x="812800" y="388792"/>
                  </a:cubicBezTo>
                  <a:cubicBezTo>
                    <a:pt x="812800" y="174068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10"/>
              <a:stretch>
                <a:fillRect l="0" t="-3539" r="0" b="-3539"/>
              </a:stretch>
            </a:blipFill>
          </p:spPr>
        </p:sp>
      </p:grpSp>
      <p:sp>
        <p:nvSpPr>
          <p:cNvPr name="Freeform 27" id="27"/>
          <p:cNvSpPr/>
          <p:nvPr/>
        </p:nvSpPr>
        <p:spPr>
          <a:xfrm flipH="false" flipV="false" rot="0">
            <a:off x="478724" y="248957"/>
            <a:ext cx="3326687" cy="1043667"/>
          </a:xfrm>
          <a:custGeom>
            <a:avLst/>
            <a:gdLst/>
            <a:ahLst/>
            <a:cxnLst/>
            <a:rect r="r" b="b" t="t" l="l"/>
            <a:pathLst>
              <a:path h="1043667" w="3326687">
                <a:moveTo>
                  <a:pt x="0" y="0"/>
                </a:moveTo>
                <a:lnTo>
                  <a:pt x="3326687" y="0"/>
                </a:lnTo>
                <a:lnTo>
                  <a:pt x="3326687" y="1043666"/>
                </a:lnTo>
                <a:lnTo>
                  <a:pt x="0" y="1043666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DAGm4hvAfKs</dc:identifier>
  <dcterms:modified xsi:type="dcterms:W3CDTF">2011-08-01T06:04:30Z</dcterms:modified>
  <cp:revision>1</cp:revision>
  <dc:title>Blue and Green Illustrative Public Transportation Presentation</dc:title>
</cp:coreProperties>
</file>