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docProps/app.xml" ContentType="application/vnd.openxmlformats-officedocument.extended-properties+xml"/>
  <Override PartName="/docProps/core.xml" ContentType="application/vnd.openxmlformats-package.core-properties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Default Extension="png" ContentType="image/png"/>
  <Override PartName="/ppt/slides/slide2.xml" ContentType="application/vnd.openxmlformats-officedocument.presentationml.slide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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6"/>
    <p:sldId id="257" r:id="rId7"/>
  </p:sldIdLst>
  <p:sldSz cx="7772400" cy="10058400"/>
  <p:notesSz cx="7772400" cy="10058400"/>
  <p:defaultTextStyle>
    <a:defPPr>
      <a:defRPr kern="0"/>
    </a:def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536" y="-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viewProps" Target="viewProps.xml"/><Relationship Id="rId4" Type="http://schemas.openxmlformats.org/officeDocument/2006/relationships/presProps" Target="presProps.xml"/><Relationship Id="rId5" Type="http://schemas.openxmlformats.org/officeDocument/2006/relationships/tableStyles" Target="tableStyles.xml"/><Relationship Id="rId6" Type="http://schemas.openxmlformats.org/officeDocument/2006/relationships/slide" Target="slides/slide1.xml"/><Relationship Id="rId7" Type="http://schemas.openxmlformats.org/officeDocument/2006/relationships/slide" Target="slides/slide2.xml"/></Relationships>
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82930" y="3118104"/>
            <a:ext cx="6606540" cy="21122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165860" y="5632704"/>
            <a:ext cx="5440680" cy="25146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chemeClr val="tx1"/>
                </a:solidFill>
                <a:latin typeface="Arial Narrow"/>
                <a:cs typeface="Arial Narrow"/>
              </a:defRPr>
            </a:lvl1pPr>
          </a:lstStyle>
          <a:p>
            <a:pPr marL="12700">
              <a:lnSpc>
                <a:spcPct val="100000"/>
              </a:lnSpc>
              <a:spcBef>
                <a:spcPts val="20"/>
              </a:spcBef>
            </a:pPr>
            <a:r>
              <a:rPr dirty="0"/>
              <a:t>Pagina</a:t>
            </a:r>
            <a:r>
              <a:rPr dirty="0" spc="-10"/>
              <a:t> </a:t>
            </a:r>
            <a:fld id="{81D60167-4931-47E6-BA6A-407CBD079E47}" type="slidenum">
              <a:rPr dirty="0" b="1">
                <a:latin typeface="Arial Narrow"/>
                <a:cs typeface="Arial Narrow"/>
              </a:rPr>
              <a:t>#</a:t>
            </a:fld>
            <a:r>
              <a:rPr dirty="0" spc="-25" b="1">
                <a:latin typeface="Arial Narrow"/>
                <a:cs typeface="Arial Narrow"/>
              </a:rPr>
              <a:t> </a:t>
            </a:r>
            <a:r>
              <a:rPr dirty="0"/>
              <a:t>din</a:t>
            </a:r>
            <a:r>
              <a:rPr dirty="0" spc="-25"/>
              <a:t> </a:t>
            </a:r>
            <a:r>
              <a:rPr dirty="0" spc="-60" b="1">
                <a:latin typeface="Arial Narrow"/>
                <a:cs typeface="Arial Narrow"/>
              </a:rPr>
              <a:t>2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chemeClr val="tx1"/>
                </a:solidFill>
                <a:latin typeface="Arial Narrow"/>
                <a:cs typeface="Arial Narrow"/>
              </a:defRPr>
            </a:lvl1pPr>
          </a:lstStyle>
          <a:p>
            <a:pPr marL="12700">
              <a:lnSpc>
                <a:spcPct val="100000"/>
              </a:lnSpc>
              <a:spcBef>
                <a:spcPts val="20"/>
              </a:spcBef>
            </a:pPr>
            <a:r>
              <a:rPr dirty="0"/>
              <a:t>Pagina</a:t>
            </a:r>
            <a:r>
              <a:rPr dirty="0" spc="-10"/>
              <a:t> </a:t>
            </a:r>
            <a:fld id="{81D60167-4931-47E6-BA6A-407CBD079E47}" type="slidenum">
              <a:rPr dirty="0" b="1">
                <a:latin typeface="Arial Narrow"/>
                <a:cs typeface="Arial Narrow"/>
              </a:rPr>
              <a:t>#</a:t>
            </a:fld>
            <a:r>
              <a:rPr dirty="0" spc="-25" b="1">
                <a:latin typeface="Arial Narrow"/>
                <a:cs typeface="Arial Narrow"/>
              </a:rPr>
              <a:t> </a:t>
            </a:r>
            <a:r>
              <a:rPr dirty="0"/>
              <a:t>din</a:t>
            </a:r>
            <a:r>
              <a:rPr dirty="0" spc="-25"/>
              <a:t> </a:t>
            </a:r>
            <a:r>
              <a:rPr dirty="0" spc="-60" b="1">
                <a:latin typeface="Arial Narrow"/>
                <a:cs typeface="Arial Narrow"/>
              </a:rPr>
              <a:t>2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idx="2" sz="half"/>
          </p:nvPr>
        </p:nvSpPr>
        <p:spPr>
          <a:xfrm>
            <a:off x="388620" y="2313432"/>
            <a:ext cx="3380994" cy="66385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idx="3" sz="half"/>
          </p:nvPr>
        </p:nvSpPr>
        <p:spPr>
          <a:xfrm>
            <a:off x="4002786" y="2313432"/>
            <a:ext cx="3380994" cy="66385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6" name="Holder 6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7" name="Holder 7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chemeClr val="tx1"/>
                </a:solidFill>
                <a:latin typeface="Arial Narrow"/>
                <a:cs typeface="Arial Narrow"/>
              </a:defRPr>
            </a:lvl1pPr>
          </a:lstStyle>
          <a:p>
            <a:pPr marL="12700">
              <a:lnSpc>
                <a:spcPct val="100000"/>
              </a:lnSpc>
              <a:spcBef>
                <a:spcPts val="20"/>
              </a:spcBef>
            </a:pPr>
            <a:r>
              <a:rPr dirty="0"/>
              <a:t>Pagina</a:t>
            </a:r>
            <a:r>
              <a:rPr dirty="0" spc="-10"/>
              <a:t> </a:t>
            </a:r>
            <a:fld id="{81D60167-4931-47E6-BA6A-407CBD079E47}" type="slidenum">
              <a:rPr dirty="0" b="1">
                <a:latin typeface="Arial Narrow"/>
                <a:cs typeface="Arial Narrow"/>
              </a:rPr>
              <a:t>#</a:t>
            </a:fld>
            <a:r>
              <a:rPr dirty="0" spc="-25" b="1">
                <a:latin typeface="Arial Narrow"/>
                <a:cs typeface="Arial Narrow"/>
              </a:rPr>
              <a:t> </a:t>
            </a:r>
            <a:r>
              <a:rPr dirty="0"/>
              <a:t>din</a:t>
            </a:r>
            <a:r>
              <a:rPr dirty="0" spc="-25"/>
              <a:t> </a:t>
            </a:r>
            <a:r>
              <a:rPr dirty="0" spc="-60" b="1">
                <a:latin typeface="Arial Narrow"/>
                <a:cs typeface="Arial Narrow"/>
              </a:rPr>
              <a:t>2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5" name="Holder 5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chemeClr val="tx1"/>
                </a:solidFill>
                <a:latin typeface="Arial Narrow"/>
                <a:cs typeface="Arial Narrow"/>
              </a:defRPr>
            </a:lvl1pPr>
          </a:lstStyle>
          <a:p>
            <a:pPr marL="12700">
              <a:lnSpc>
                <a:spcPct val="100000"/>
              </a:lnSpc>
              <a:spcBef>
                <a:spcPts val="20"/>
              </a:spcBef>
            </a:pPr>
            <a:r>
              <a:rPr dirty="0"/>
              <a:t>Pagina</a:t>
            </a:r>
            <a:r>
              <a:rPr dirty="0" spc="-10"/>
              <a:t> </a:t>
            </a:r>
            <a:fld id="{81D60167-4931-47E6-BA6A-407CBD079E47}" type="slidenum">
              <a:rPr dirty="0" b="1">
                <a:latin typeface="Arial Narrow"/>
                <a:cs typeface="Arial Narrow"/>
              </a:rPr>
              <a:t>#</a:t>
            </a:fld>
            <a:r>
              <a:rPr dirty="0" spc="-25" b="1">
                <a:latin typeface="Arial Narrow"/>
                <a:cs typeface="Arial Narrow"/>
              </a:rPr>
              <a:t> </a:t>
            </a:r>
            <a:r>
              <a:rPr dirty="0"/>
              <a:t>din</a:t>
            </a:r>
            <a:r>
              <a:rPr dirty="0" spc="-25"/>
              <a:t> </a:t>
            </a:r>
            <a:r>
              <a:rPr dirty="0" spc="-60" b="1">
                <a:latin typeface="Arial Narrow"/>
                <a:cs typeface="Arial Narrow"/>
              </a:rPr>
              <a:t>2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4" name="Holder 4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chemeClr val="tx1"/>
                </a:solidFill>
                <a:latin typeface="Arial Narrow"/>
                <a:cs typeface="Arial Narrow"/>
              </a:defRPr>
            </a:lvl1pPr>
          </a:lstStyle>
          <a:p>
            <a:pPr marL="12700">
              <a:lnSpc>
                <a:spcPct val="100000"/>
              </a:lnSpc>
              <a:spcBef>
                <a:spcPts val="20"/>
              </a:spcBef>
            </a:pPr>
            <a:r>
              <a:rPr dirty="0"/>
              <a:t>Pagina</a:t>
            </a:r>
            <a:r>
              <a:rPr dirty="0" spc="-10"/>
              <a:t> </a:t>
            </a:r>
            <a:fld id="{81D60167-4931-47E6-BA6A-407CBD079E47}" type="slidenum">
              <a:rPr dirty="0" b="1">
                <a:latin typeface="Arial Narrow"/>
                <a:cs typeface="Arial Narrow"/>
              </a:rPr>
              <a:t>#</a:t>
            </a:fld>
            <a:r>
              <a:rPr dirty="0" spc="-25" b="1">
                <a:latin typeface="Arial Narrow"/>
                <a:cs typeface="Arial Narrow"/>
              </a:rPr>
              <a:t> </a:t>
            </a:r>
            <a:r>
              <a:rPr dirty="0"/>
              <a:t>din</a:t>
            </a:r>
            <a:r>
              <a:rPr dirty="0" spc="-25"/>
              <a:t> </a:t>
            </a:r>
            <a:r>
              <a:rPr dirty="0" spc="-60" b="1">
                <a:latin typeface="Arial Narrow"/>
                <a:cs typeface="Arial Narrow"/>
              </a:rPr>
              <a:t>2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1.xml"/></Relationships>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88620" y="402336"/>
            <a:ext cx="6995160" cy="16093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88620" y="2313432"/>
            <a:ext cx="6995160" cy="66385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>
          <a:xfrm>
            <a:off x="2642616" y="9354312"/>
            <a:ext cx="2487168" cy="5029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>
          <a:xfrm>
            <a:off x="388620" y="9354312"/>
            <a:ext cx="1787652" cy="5029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>
          <a:xfrm>
            <a:off x="622808" y="9365150"/>
            <a:ext cx="825500" cy="20065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200" b="0" i="0">
                <a:solidFill>
                  <a:schemeClr val="tx1"/>
                </a:solidFill>
                <a:latin typeface="Arial Narrow"/>
                <a:cs typeface="Arial Narrow"/>
              </a:defRPr>
            </a:lvl1pPr>
          </a:lstStyle>
          <a:p>
            <a:pPr marL="12700">
              <a:lnSpc>
                <a:spcPct val="100000"/>
              </a:lnSpc>
              <a:spcBef>
                <a:spcPts val="20"/>
              </a:spcBef>
            </a:pPr>
            <a:r>
              <a:rPr dirty="0"/>
              <a:t>Pagina</a:t>
            </a:r>
            <a:r>
              <a:rPr dirty="0" spc="-10"/>
              <a:t> </a:t>
            </a:r>
            <a:fld id="{81D60167-4931-47E6-BA6A-407CBD079E47}" type="slidenum">
              <a:rPr dirty="0" b="1">
                <a:latin typeface="Arial Narrow"/>
                <a:cs typeface="Arial Narrow"/>
              </a:rPr>
              <a:t>#</a:t>
            </a:fld>
            <a:r>
              <a:rPr dirty="0" spc="-25" b="1">
                <a:latin typeface="Arial Narrow"/>
                <a:cs typeface="Arial Narrow"/>
              </a:rPr>
              <a:t> </a:t>
            </a:r>
            <a:r>
              <a:rPr dirty="0"/>
              <a:t>din</a:t>
            </a:r>
            <a:r>
              <a:rPr dirty="0" spc="-25"/>
              <a:t> </a:t>
            </a:r>
            <a:r>
              <a:rPr dirty="0" spc="-60" b="1">
                <a:latin typeface="Arial Narrow"/>
                <a:cs typeface="Arial Narrow"/>
              </a:rPr>
              <a:t>2</a:t>
            </a:r>
          </a:p>
        </p:txBody>
      </p:sp>
    </p:spTree>
  </p:cSld>
  <p:clrMap folHlink="folHlink" hlink="hlink" accent1="accent1" accent2="accent2" accent3="accent3" accent4="accent4" accent5="accent5" accent6="accent6" tx2="dk2" bg2="lt2" tx1="dk1" bg1="lt1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hyperlink" Target="mailto:contact@balasadoamna.ro" TargetMode="External"/><Relationship Id="rId6" Type="http://schemas.openxmlformats.org/officeDocument/2006/relationships/hyperlink" Target="http://www.balasadoamna.ro/" TargetMode="External"/></Relationships>
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4" Type="http://schemas.openxmlformats.org/officeDocument/2006/relationships/image" Target="../media/image4.png"/><Relationship Id="rId5" Type="http://schemas.openxmlformats.org/officeDocument/2006/relationships/image" Target="../media/image5.png"/><Relationship Id="rId6" Type="http://schemas.openxmlformats.org/officeDocument/2006/relationships/image" Target="../media/image6.png"/><Relationship Id="rId7" Type="http://schemas.openxmlformats.org/officeDocument/2006/relationships/hyperlink" Target="mailto:contact@balasadoamna.ro" TargetMode="External"/><Relationship Id="rId8" Type="http://schemas.openxmlformats.org/officeDocument/2006/relationships/hyperlink" Target="http://www.balasadoamna.ro/" TargetMode="External"/></Relationships>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"/>
          <p:cNvSpPr txBox="1"/>
          <p:nvPr/>
        </p:nvSpPr>
        <p:spPr>
          <a:xfrm>
            <a:off x="1491741" y="461264"/>
            <a:ext cx="142621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>
                <a:latin typeface="Arial Narrow"/>
                <a:cs typeface="Arial Narrow"/>
              </a:rPr>
              <a:t>C</a:t>
            </a:r>
            <a:r>
              <a:rPr dirty="0" sz="1200" b="1">
                <a:solidFill>
                  <a:srgbClr val="009999"/>
                </a:solidFill>
                <a:latin typeface="Arial Narrow"/>
                <a:cs typeface="Arial Narrow"/>
              </a:rPr>
              <a:t>arte</a:t>
            </a:r>
            <a:r>
              <a:rPr dirty="0" sz="1200" spc="-45" b="1">
                <a:solidFill>
                  <a:srgbClr val="009999"/>
                </a:solidFill>
                <a:latin typeface="Arial Narrow"/>
                <a:cs typeface="Arial Narrow"/>
              </a:rPr>
              <a:t> </a:t>
            </a:r>
            <a:r>
              <a:rPr dirty="0" sz="1200">
                <a:latin typeface="Arial Narrow"/>
                <a:cs typeface="Arial Narrow"/>
              </a:rPr>
              <a:t>pentru</a:t>
            </a:r>
            <a:r>
              <a:rPr dirty="0" sz="1200" spc="-35">
                <a:latin typeface="Arial Narrow"/>
                <a:cs typeface="Arial Narrow"/>
              </a:rPr>
              <a:t> </a:t>
            </a:r>
            <a:r>
              <a:rPr dirty="0" sz="1200">
                <a:latin typeface="Arial Narrow"/>
                <a:cs typeface="Arial Narrow"/>
              </a:rPr>
              <a:t>mai</a:t>
            </a:r>
            <a:r>
              <a:rPr dirty="0" sz="1200" spc="-50">
                <a:latin typeface="Arial Narrow"/>
                <a:cs typeface="Arial Narrow"/>
              </a:rPr>
              <a:t> </a:t>
            </a:r>
            <a:r>
              <a:rPr dirty="0" sz="1200" spc="-10">
                <a:latin typeface="Arial Narrow"/>
                <a:cs typeface="Arial Narrow"/>
              </a:rPr>
              <a:t>departe</a:t>
            </a:r>
            <a:endParaRPr sz="1200">
              <a:latin typeface="Arial Narrow"/>
              <a:cs typeface="Arial Narrow"/>
            </a:endParaRPr>
          </a:p>
        </p:txBody>
      </p:sp>
      <p:sp>
        <p:nvSpPr>
          <p:cNvPr id="3" name="object 3" descr=""/>
          <p:cNvSpPr/>
          <p:nvPr/>
        </p:nvSpPr>
        <p:spPr>
          <a:xfrm>
            <a:off x="1039672" y="9236659"/>
            <a:ext cx="6245860" cy="0"/>
          </a:xfrm>
          <a:custGeom>
            <a:avLst/>
            <a:gdLst/>
            <a:ahLst/>
            <a:cxnLst/>
            <a:rect l="l" t="t" r="r" b="b"/>
            <a:pathLst>
              <a:path w="6245859" h="0">
                <a:moveTo>
                  <a:pt x="0" y="0"/>
                </a:moveTo>
                <a:lnTo>
                  <a:pt x="6245817" y="0"/>
                </a:lnTo>
              </a:path>
            </a:pathLst>
          </a:custGeom>
          <a:ln w="762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pic>
        <p:nvPicPr>
          <p:cNvPr id="4" name="object 4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08965" y="271272"/>
            <a:ext cx="541553" cy="538988"/>
          </a:xfrm>
          <a:prstGeom prst="rect">
            <a:avLst/>
          </a:prstGeom>
        </p:spPr>
      </p:pic>
      <p:pic>
        <p:nvPicPr>
          <p:cNvPr id="5" name="object 5" descr="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071109" y="411316"/>
            <a:ext cx="1645678" cy="327659"/>
          </a:xfrm>
          <a:prstGeom prst="rect">
            <a:avLst/>
          </a:prstGeom>
        </p:spPr>
      </p:pic>
      <p:sp>
        <p:nvSpPr>
          <p:cNvPr id="6" name="object 6" descr=""/>
          <p:cNvSpPr txBox="1"/>
          <p:nvPr/>
        </p:nvSpPr>
        <p:spPr>
          <a:xfrm>
            <a:off x="756919" y="3802507"/>
            <a:ext cx="13144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spc="-25">
                <a:latin typeface="Arial Narrow"/>
                <a:cs typeface="Arial Narrow"/>
              </a:rPr>
              <a:t>2.</a:t>
            </a:r>
            <a:endParaRPr sz="1200">
              <a:latin typeface="Arial Narrow"/>
              <a:cs typeface="Arial Narrow"/>
            </a:endParaRPr>
          </a:p>
        </p:txBody>
      </p:sp>
      <p:sp>
        <p:nvSpPr>
          <p:cNvPr id="7" name="object 7" descr=""/>
          <p:cNvSpPr txBox="1"/>
          <p:nvPr/>
        </p:nvSpPr>
        <p:spPr>
          <a:xfrm>
            <a:off x="985824" y="3802507"/>
            <a:ext cx="242760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>
                <a:latin typeface="Arial Narrow"/>
                <a:cs typeface="Arial Narrow"/>
              </a:rPr>
              <a:t>De</a:t>
            </a:r>
            <a:r>
              <a:rPr dirty="0" sz="1200" spc="-20">
                <a:latin typeface="Arial Narrow"/>
                <a:cs typeface="Arial Narrow"/>
              </a:rPr>
              <a:t> </a:t>
            </a:r>
            <a:r>
              <a:rPr dirty="0" sz="1200">
                <a:latin typeface="Arial Narrow"/>
                <a:cs typeface="Arial Narrow"/>
              </a:rPr>
              <a:t>ce</a:t>
            </a:r>
            <a:r>
              <a:rPr dirty="0" sz="1200" spc="-20">
                <a:latin typeface="Arial Narrow"/>
                <a:cs typeface="Arial Narrow"/>
              </a:rPr>
              <a:t> </a:t>
            </a:r>
            <a:r>
              <a:rPr dirty="0" sz="1200">
                <a:latin typeface="Arial Narrow"/>
                <a:cs typeface="Arial Narrow"/>
              </a:rPr>
              <a:t>ai</a:t>
            </a:r>
            <a:r>
              <a:rPr dirty="0" sz="1200" spc="-35">
                <a:latin typeface="Arial Narrow"/>
                <a:cs typeface="Arial Narrow"/>
              </a:rPr>
              <a:t> </a:t>
            </a:r>
            <a:r>
              <a:rPr dirty="0" sz="1200">
                <a:latin typeface="Arial Narrow"/>
                <a:cs typeface="Arial Narrow"/>
              </a:rPr>
              <a:t>participat</a:t>
            </a:r>
            <a:r>
              <a:rPr dirty="0" sz="1200" spc="-15">
                <a:latin typeface="Arial Narrow"/>
                <a:cs typeface="Arial Narrow"/>
              </a:rPr>
              <a:t> </a:t>
            </a:r>
            <a:r>
              <a:rPr dirty="0" sz="1200">
                <a:latin typeface="Arial Narrow"/>
                <a:cs typeface="Arial Narrow"/>
              </a:rPr>
              <a:t>la</a:t>
            </a:r>
            <a:r>
              <a:rPr dirty="0" sz="1200" spc="-20">
                <a:latin typeface="Arial Narrow"/>
                <a:cs typeface="Arial Narrow"/>
              </a:rPr>
              <a:t> </a:t>
            </a:r>
            <a:r>
              <a:rPr dirty="0" sz="1200">
                <a:latin typeface="Arial Narrow"/>
                <a:cs typeface="Arial Narrow"/>
              </a:rPr>
              <a:t>concursul</a:t>
            </a:r>
            <a:r>
              <a:rPr dirty="0" sz="1200" spc="-25">
                <a:latin typeface="Arial Narrow"/>
                <a:cs typeface="Arial Narrow"/>
              </a:rPr>
              <a:t> </a:t>
            </a:r>
            <a:r>
              <a:rPr dirty="0" sz="1200">
                <a:latin typeface="Arial Narrow"/>
                <a:cs typeface="Arial Narrow"/>
              </a:rPr>
              <a:t>de</a:t>
            </a:r>
            <a:r>
              <a:rPr dirty="0" sz="1200" spc="-20">
                <a:latin typeface="Arial Narrow"/>
                <a:cs typeface="Arial Narrow"/>
              </a:rPr>
              <a:t> </a:t>
            </a:r>
            <a:r>
              <a:rPr dirty="0" sz="1200" spc="-10">
                <a:latin typeface="Arial Narrow"/>
                <a:cs typeface="Arial Narrow"/>
              </a:rPr>
              <a:t>selecție?</a:t>
            </a:r>
            <a:endParaRPr sz="1200">
              <a:latin typeface="Arial Narrow"/>
              <a:cs typeface="Arial Narrow"/>
            </a:endParaRPr>
          </a:p>
        </p:txBody>
      </p:sp>
      <p:sp>
        <p:nvSpPr>
          <p:cNvPr id="8" name="object 8" descr=""/>
          <p:cNvSpPr txBox="1"/>
          <p:nvPr/>
        </p:nvSpPr>
        <p:spPr>
          <a:xfrm>
            <a:off x="756919" y="3989959"/>
            <a:ext cx="6071870" cy="153035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469265" indent="-227965">
              <a:lnSpc>
                <a:spcPct val="100000"/>
              </a:lnSpc>
              <a:spcBef>
                <a:spcPts val="100"/>
              </a:spcBef>
              <a:buAutoNum type="alphaLcPeriod"/>
              <a:tabLst>
                <a:tab pos="469265" algn="l"/>
              </a:tabLst>
            </a:pPr>
            <a:r>
              <a:rPr dirty="0" sz="1200">
                <a:latin typeface="Arial Narrow"/>
                <a:cs typeface="Arial Narrow"/>
              </a:rPr>
              <a:t>îmi</a:t>
            </a:r>
            <a:r>
              <a:rPr dirty="0" sz="1200" spc="-25">
                <a:latin typeface="Arial Narrow"/>
                <a:cs typeface="Arial Narrow"/>
              </a:rPr>
              <a:t> </a:t>
            </a:r>
            <a:r>
              <a:rPr dirty="0" sz="1200">
                <a:latin typeface="Arial Narrow"/>
                <a:cs typeface="Arial Narrow"/>
              </a:rPr>
              <a:t>doream</a:t>
            </a:r>
            <a:r>
              <a:rPr dirty="0" sz="1200" spc="-20">
                <a:latin typeface="Arial Narrow"/>
                <a:cs typeface="Arial Narrow"/>
              </a:rPr>
              <a:t> </a:t>
            </a:r>
            <a:r>
              <a:rPr dirty="0" sz="1200">
                <a:latin typeface="Arial Narrow"/>
                <a:cs typeface="Arial Narrow"/>
              </a:rPr>
              <a:t>să</a:t>
            </a:r>
            <a:r>
              <a:rPr dirty="0" sz="1200" spc="-20">
                <a:latin typeface="Arial Narrow"/>
                <a:cs typeface="Arial Narrow"/>
              </a:rPr>
              <a:t> </a:t>
            </a:r>
            <a:r>
              <a:rPr dirty="0" sz="1200">
                <a:latin typeface="Arial Narrow"/>
                <a:cs typeface="Arial Narrow"/>
              </a:rPr>
              <a:t>merg</a:t>
            </a:r>
            <a:r>
              <a:rPr dirty="0" sz="1200" spc="-15">
                <a:latin typeface="Arial Narrow"/>
                <a:cs typeface="Arial Narrow"/>
              </a:rPr>
              <a:t> </a:t>
            </a:r>
            <a:r>
              <a:rPr dirty="0" sz="1200" spc="-10">
                <a:latin typeface="Arial Narrow"/>
                <a:cs typeface="Arial Narrow"/>
              </a:rPr>
              <a:t>într-</a:t>
            </a:r>
            <a:r>
              <a:rPr dirty="0" sz="1200">
                <a:latin typeface="Arial Narrow"/>
                <a:cs typeface="Arial Narrow"/>
              </a:rPr>
              <a:t>o</a:t>
            </a:r>
            <a:r>
              <a:rPr dirty="0" sz="1200" spc="-15">
                <a:latin typeface="Arial Narrow"/>
                <a:cs typeface="Arial Narrow"/>
              </a:rPr>
              <a:t> </a:t>
            </a:r>
            <a:r>
              <a:rPr dirty="0" sz="1200">
                <a:latin typeface="Arial Narrow"/>
                <a:cs typeface="Arial Narrow"/>
              </a:rPr>
              <a:t>altă</a:t>
            </a:r>
            <a:r>
              <a:rPr dirty="0" sz="1200" spc="-15">
                <a:latin typeface="Arial Narrow"/>
                <a:cs typeface="Arial Narrow"/>
              </a:rPr>
              <a:t> </a:t>
            </a:r>
            <a:r>
              <a:rPr dirty="0" sz="1200" spc="-10">
                <a:latin typeface="Arial Narrow"/>
                <a:cs typeface="Arial Narrow"/>
              </a:rPr>
              <a:t>țară;</a:t>
            </a:r>
            <a:endParaRPr sz="1200">
              <a:latin typeface="Arial Narrow"/>
              <a:cs typeface="Arial Narrow"/>
            </a:endParaRPr>
          </a:p>
          <a:p>
            <a:pPr marL="469265" indent="-227965">
              <a:lnSpc>
                <a:spcPct val="100000"/>
              </a:lnSpc>
              <a:spcBef>
                <a:spcPts val="45"/>
              </a:spcBef>
              <a:buAutoNum type="alphaLcPeriod"/>
              <a:tabLst>
                <a:tab pos="469265" algn="l"/>
              </a:tabLst>
            </a:pPr>
            <a:r>
              <a:rPr dirty="0" sz="1200">
                <a:latin typeface="Arial Narrow"/>
                <a:cs typeface="Arial Narrow"/>
              </a:rPr>
              <a:t>îmi</a:t>
            </a:r>
            <a:r>
              <a:rPr dirty="0" sz="1200" spc="-15">
                <a:latin typeface="Arial Narrow"/>
                <a:cs typeface="Arial Narrow"/>
              </a:rPr>
              <a:t> </a:t>
            </a:r>
            <a:r>
              <a:rPr dirty="0" sz="1200">
                <a:latin typeface="Arial Narrow"/>
                <a:cs typeface="Arial Narrow"/>
              </a:rPr>
              <a:t>doream</a:t>
            </a:r>
            <a:r>
              <a:rPr dirty="0" sz="1200" spc="-10">
                <a:latin typeface="Arial Narrow"/>
                <a:cs typeface="Arial Narrow"/>
              </a:rPr>
              <a:t> </a:t>
            </a:r>
            <a:r>
              <a:rPr dirty="0" sz="1200">
                <a:latin typeface="Arial Narrow"/>
                <a:cs typeface="Arial Narrow"/>
              </a:rPr>
              <a:t>să-mi</a:t>
            </a:r>
            <a:r>
              <a:rPr dirty="0" sz="1200" spc="-10">
                <a:latin typeface="Arial Narrow"/>
                <a:cs typeface="Arial Narrow"/>
              </a:rPr>
              <a:t> îmbunătățesc</a:t>
            </a:r>
            <a:r>
              <a:rPr dirty="0" sz="1200" spc="-15">
                <a:latin typeface="Arial Narrow"/>
                <a:cs typeface="Arial Narrow"/>
              </a:rPr>
              <a:t> </a:t>
            </a:r>
            <a:r>
              <a:rPr dirty="0" sz="1200" spc="-10">
                <a:latin typeface="Arial Narrow"/>
                <a:cs typeface="Arial Narrow"/>
              </a:rPr>
              <a:t>competențele</a:t>
            </a:r>
            <a:r>
              <a:rPr dirty="0" sz="1200" spc="-15">
                <a:latin typeface="Arial Narrow"/>
                <a:cs typeface="Arial Narrow"/>
              </a:rPr>
              <a:t> </a:t>
            </a:r>
            <a:r>
              <a:rPr dirty="0" sz="1200">
                <a:latin typeface="Arial Narrow"/>
                <a:cs typeface="Arial Narrow"/>
              </a:rPr>
              <a:t>digitale</a:t>
            </a:r>
            <a:r>
              <a:rPr dirty="0" sz="1200" spc="-15">
                <a:latin typeface="Arial Narrow"/>
                <a:cs typeface="Arial Narrow"/>
              </a:rPr>
              <a:t> </a:t>
            </a:r>
            <a:r>
              <a:rPr dirty="0" sz="1200">
                <a:latin typeface="Arial Narrow"/>
                <a:cs typeface="Arial Narrow"/>
              </a:rPr>
              <a:t>și</a:t>
            </a:r>
            <a:r>
              <a:rPr dirty="0" sz="1200" spc="-10">
                <a:latin typeface="Arial Narrow"/>
                <a:cs typeface="Arial Narrow"/>
              </a:rPr>
              <a:t> </a:t>
            </a:r>
            <a:r>
              <a:rPr dirty="0" sz="1200">
                <a:latin typeface="Arial Narrow"/>
                <a:cs typeface="Arial Narrow"/>
              </a:rPr>
              <a:t>de</a:t>
            </a:r>
            <a:r>
              <a:rPr dirty="0" sz="1200" spc="-10">
                <a:latin typeface="Arial Narrow"/>
                <a:cs typeface="Arial Narrow"/>
              </a:rPr>
              <a:t> </a:t>
            </a:r>
            <a:r>
              <a:rPr dirty="0" sz="1200">
                <a:latin typeface="Arial Narrow"/>
                <a:cs typeface="Arial Narrow"/>
              </a:rPr>
              <a:t>limbă</a:t>
            </a:r>
            <a:r>
              <a:rPr dirty="0" sz="1200" spc="-5">
                <a:latin typeface="Arial Narrow"/>
                <a:cs typeface="Arial Narrow"/>
              </a:rPr>
              <a:t> </a:t>
            </a:r>
            <a:r>
              <a:rPr dirty="0" sz="1200" spc="-10">
                <a:latin typeface="Arial Narrow"/>
                <a:cs typeface="Arial Narrow"/>
              </a:rPr>
              <a:t>străină;</a:t>
            </a:r>
            <a:endParaRPr sz="1200">
              <a:latin typeface="Arial Narrow"/>
              <a:cs typeface="Arial Narrow"/>
            </a:endParaRPr>
          </a:p>
          <a:p>
            <a:pPr marL="469900" indent="-228600">
              <a:lnSpc>
                <a:spcPct val="100000"/>
              </a:lnSpc>
              <a:spcBef>
                <a:spcPts val="50"/>
              </a:spcBef>
              <a:buAutoNum type="alphaLcPeriod"/>
              <a:tabLst>
                <a:tab pos="469900" algn="l"/>
              </a:tabLst>
            </a:pPr>
            <a:r>
              <a:rPr dirty="0" sz="1200">
                <a:latin typeface="Arial Narrow"/>
                <a:cs typeface="Arial Narrow"/>
              </a:rPr>
              <a:t>altă</a:t>
            </a:r>
            <a:r>
              <a:rPr dirty="0" sz="1200" spc="-20">
                <a:latin typeface="Arial Narrow"/>
                <a:cs typeface="Arial Narrow"/>
              </a:rPr>
              <a:t> </a:t>
            </a:r>
            <a:r>
              <a:rPr dirty="0" sz="1200" spc="-10">
                <a:latin typeface="Arial Narrow"/>
                <a:cs typeface="Arial Narrow"/>
              </a:rPr>
              <a:t>variantă:……………..</a:t>
            </a:r>
            <a:endParaRPr sz="1200">
              <a:latin typeface="Arial Narrow"/>
              <a:cs typeface="Arial Narrow"/>
            </a:endParaRPr>
          </a:p>
          <a:p>
            <a:pPr marL="241300" indent="-228600">
              <a:lnSpc>
                <a:spcPct val="100000"/>
              </a:lnSpc>
              <a:spcBef>
                <a:spcPts val="45"/>
              </a:spcBef>
              <a:buAutoNum type="arabicPeriod"/>
              <a:tabLst>
                <a:tab pos="241300" algn="l"/>
              </a:tabLst>
            </a:pPr>
            <a:r>
              <a:rPr dirty="0" sz="1200">
                <a:latin typeface="Arial Narrow"/>
                <a:cs typeface="Arial Narrow"/>
              </a:rPr>
              <a:t>Care</a:t>
            </a:r>
            <a:r>
              <a:rPr dirty="0" sz="1200" spc="-30">
                <a:latin typeface="Arial Narrow"/>
                <a:cs typeface="Arial Narrow"/>
              </a:rPr>
              <a:t> </a:t>
            </a:r>
            <a:r>
              <a:rPr dirty="0" sz="1200">
                <a:latin typeface="Arial Narrow"/>
                <a:cs typeface="Arial Narrow"/>
              </a:rPr>
              <a:t>este</a:t>
            </a:r>
            <a:r>
              <a:rPr dirty="0" sz="1200" spc="-35">
                <a:latin typeface="Arial Narrow"/>
                <a:cs typeface="Arial Narrow"/>
              </a:rPr>
              <a:t> </a:t>
            </a:r>
            <a:r>
              <a:rPr dirty="0" sz="1200">
                <a:latin typeface="Arial Narrow"/>
                <a:cs typeface="Arial Narrow"/>
              </a:rPr>
              <a:t>opinia</a:t>
            </a:r>
            <a:r>
              <a:rPr dirty="0" sz="1200" spc="-25">
                <a:latin typeface="Arial Narrow"/>
                <a:cs typeface="Arial Narrow"/>
              </a:rPr>
              <a:t> </a:t>
            </a:r>
            <a:r>
              <a:rPr dirty="0" sz="1200">
                <a:latin typeface="Arial Narrow"/>
                <a:cs typeface="Arial Narrow"/>
              </a:rPr>
              <a:t>ta</a:t>
            </a:r>
            <a:r>
              <a:rPr dirty="0" sz="1200" spc="-30">
                <a:latin typeface="Arial Narrow"/>
                <a:cs typeface="Arial Narrow"/>
              </a:rPr>
              <a:t> </a:t>
            </a:r>
            <a:r>
              <a:rPr dirty="0" sz="1200">
                <a:latin typeface="Arial Narrow"/>
                <a:cs typeface="Arial Narrow"/>
              </a:rPr>
              <a:t>despre</a:t>
            </a:r>
            <a:r>
              <a:rPr dirty="0" sz="1200" spc="-35">
                <a:latin typeface="Arial Narrow"/>
                <a:cs typeface="Arial Narrow"/>
              </a:rPr>
              <a:t> </a:t>
            </a:r>
            <a:r>
              <a:rPr dirty="0" sz="1200">
                <a:latin typeface="Arial Narrow"/>
                <a:cs typeface="Arial Narrow"/>
              </a:rPr>
              <a:t>derularea</a:t>
            </a:r>
            <a:r>
              <a:rPr dirty="0" sz="1200" spc="-30">
                <a:latin typeface="Arial Narrow"/>
                <a:cs typeface="Arial Narrow"/>
              </a:rPr>
              <a:t> </a:t>
            </a:r>
            <a:r>
              <a:rPr dirty="0" sz="1200">
                <a:latin typeface="Arial Narrow"/>
                <a:cs typeface="Arial Narrow"/>
              </a:rPr>
              <a:t>concursului</a:t>
            </a:r>
            <a:r>
              <a:rPr dirty="0" sz="1200" spc="-35">
                <a:latin typeface="Arial Narrow"/>
                <a:cs typeface="Arial Narrow"/>
              </a:rPr>
              <a:t> </a:t>
            </a:r>
            <a:r>
              <a:rPr dirty="0" sz="1200">
                <a:latin typeface="Arial Narrow"/>
                <a:cs typeface="Arial Narrow"/>
              </a:rPr>
              <a:t>de</a:t>
            </a:r>
            <a:r>
              <a:rPr dirty="0" sz="1200" spc="-25">
                <a:latin typeface="Arial Narrow"/>
                <a:cs typeface="Arial Narrow"/>
              </a:rPr>
              <a:t> </a:t>
            </a:r>
            <a:r>
              <a:rPr dirty="0" sz="1200">
                <a:latin typeface="Arial Narrow"/>
                <a:cs typeface="Arial Narrow"/>
              </a:rPr>
              <a:t>selecție</a:t>
            </a:r>
            <a:r>
              <a:rPr dirty="0" sz="1200" spc="-30">
                <a:latin typeface="Arial Narrow"/>
                <a:cs typeface="Arial Narrow"/>
              </a:rPr>
              <a:t> </a:t>
            </a:r>
            <a:r>
              <a:rPr dirty="0" sz="1200">
                <a:latin typeface="Arial Narrow"/>
                <a:cs typeface="Arial Narrow"/>
              </a:rPr>
              <a:t>și</a:t>
            </a:r>
            <a:r>
              <a:rPr dirty="0" sz="1200" spc="-35">
                <a:latin typeface="Arial Narrow"/>
                <a:cs typeface="Arial Narrow"/>
              </a:rPr>
              <a:t> </a:t>
            </a:r>
            <a:r>
              <a:rPr dirty="0" sz="1200">
                <a:latin typeface="Arial Narrow"/>
                <a:cs typeface="Arial Narrow"/>
              </a:rPr>
              <a:t>despre</a:t>
            </a:r>
            <a:r>
              <a:rPr dirty="0" sz="1200" spc="-25">
                <a:latin typeface="Arial Narrow"/>
                <a:cs typeface="Arial Narrow"/>
              </a:rPr>
              <a:t> </a:t>
            </a:r>
            <a:r>
              <a:rPr dirty="0" sz="1200">
                <a:latin typeface="Arial Narrow"/>
                <a:cs typeface="Arial Narrow"/>
              </a:rPr>
              <a:t>modul</a:t>
            </a:r>
            <a:r>
              <a:rPr dirty="0" sz="1200" spc="-35">
                <a:latin typeface="Arial Narrow"/>
                <a:cs typeface="Arial Narrow"/>
              </a:rPr>
              <a:t> </a:t>
            </a:r>
            <a:r>
              <a:rPr dirty="0" sz="1200">
                <a:latin typeface="Arial Narrow"/>
                <a:cs typeface="Arial Narrow"/>
              </a:rPr>
              <a:t>de</a:t>
            </a:r>
            <a:r>
              <a:rPr dirty="0" sz="1200" spc="-25">
                <a:latin typeface="Arial Narrow"/>
                <a:cs typeface="Arial Narrow"/>
              </a:rPr>
              <a:t> </a:t>
            </a:r>
            <a:r>
              <a:rPr dirty="0" sz="1200" spc="-10">
                <a:latin typeface="Arial Narrow"/>
                <a:cs typeface="Arial Narrow"/>
              </a:rPr>
              <a:t>evaluare?</a:t>
            </a:r>
            <a:endParaRPr sz="1200">
              <a:latin typeface="Arial Narrow"/>
              <a:cs typeface="Arial Narrow"/>
            </a:endParaRPr>
          </a:p>
          <a:p>
            <a:pPr lvl="1" marL="469900" marR="5080" indent="-228600">
              <a:lnSpc>
                <a:spcPct val="103299"/>
              </a:lnSpc>
              <a:spcBef>
                <a:spcPts val="5"/>
              </a:spcBef>
              <a:buAutoNum type="alphaLcPeriod"/>
              <a:tabLst>
                <a:tab pos="469900" algn="l"/>
              </a:tabLst>
            </a:pPr>
            <a:r>
              <a:rPr dirty="0" sz="1200">
                <a:latin typeface="Arial Narrow"/>
                <a:cs typeface="Arial Narrow"/>
              </a:rPr>
              <a:t>am</a:t>
            </a:r>
            <a:r>
              <a:rPr dirty="0" sz="1200" spc="-35">
                <a:latin typeface="Arial Narrow"/>
                <a:cs typeface="Arial Narrow"/>
              </a:rPr>
              <a:t> </a:t>
            </a:r>
            <a:r>
              <a:rPr dirty="0" sz="1200">
                <a:latin typeface="Arial Narrow"/>
                <a:cs typeface="Arial Narrow"/>
              </a:rPr>
              <a:t>primit</a:t>
            </a:r>
            <a:r>
              <a:rPr dirty="0" sz="1200" spc="-35">
                <a:latin typeface="Arial Narrow"/>
                <a:cs typeface="Arial Narrow"/>
              </a:rPr>
              <a:t> </a:t>
            </a:r>
            <a:r>
              <a:rPr dirty="0" sz="1200">
                <a:latin typeface="Arial Narrow"/>
                <a:cs typeface="Arial Narrow"/>
              </a:rPr>
              <a:t>suficiente</a:t>
            </a:r>
            <a:r>
              <a:rPr dirty="0" sz="1200" spc="-30">
                <a:latin typeface="Arial Narrow"/>
                <a:cs typeface="Arial Narrow"/>
              </a:rPr>
              <a:t> </a:t>
            </a:r>
            <a:r>
              <a:rPr dirty="0" sz="1200">
                <a:latin typeface="Arial Narrow"/>
                <a:cs typeface="Arial Narrow"/>
              </a:rPr>
              <a:t>informații</a:t>
            </a:r>
            <a:r>
              <a:rPr dirty="0" sz="1200" spc="-35">
                <a:latin typeface="Arial Narrow"/>
                <a:cs typeface="Arial Narrow"/>
              </a:rPr>
              <a:t> </a:t>
            </a:r>
            <a:r>
              <a:rPr dirty="0" sz="1200">
                <a:latin typeface="Arial Narrow"/>
                <a:cs typeface="Arial Narrow"/>
              </a:rPr>
              <a:t>despre</a:t>
            </a:r>
            <a:r>
              <a:rPr dirty="0" sz="1200" spc="-30">
                <a:latin typeface="Arial Narrow"/>
                <a:cs typeface="Arial Narrow"/>
              </a:rPr>
              <a:t> </a:t>
            </a:r>
            <a:r>
              <a:rPr dirty="0" sz="1200">
                <a:latin typeface="Arial Narrow"/>
                <a:cs typeface="Arial Narrow"/>
              </a:rPr>
              <a:t>modul</a:t>
            </a:r>
            <a:r>
              <a:rPr dirty="0" sz="1200" spc="-30">
                <a:latin typeface="Arial Narrow"/>
                <a:cs typeface="Arial Narrow"/>
              </a:rPr>
              <a:t> </a:t>
            </a:r>
            <a:r>
              <a:rPr dirty="0" sz="1200">
                <a:latin typeface="Arial Narrow"/>
                <a:cs typeface="Arial Narrow"/>
              </a:rPr>
              <a:t>cum</a:t>
            </a:r>
            <a:r>
              <a:rPr dirty="0" sz="1200" spc="-35">
                <a:latin typeface="Arial Narrow"/>
                <a:cs typeface="Arial Narrow"/>
              </a:rPr>
              <a:t> </a:t>
            </a:r>
            <a:r>
              <a:rPr dirty="0" sz="1200">
                <a:latin typeface="Arial Narrow"/>
                <a:cs typeface="Arial Narrow"/>
              </a:rPr>
              <a:t>se</a:t>
            </a:r>
            <a:r>
              <a:rPr dirty="0" sz="1200" spc="-25">
                <a:latin typeface="Arial Narrow"/>
                <a:cs typeface="Arial Narrow"/>
              </a:rPr>
              <a:t> </a:t>
            </a:r>
            <a:r>
              <a:rPr dirty="0" sz="1200">
                <a:latin typeface="Arial Narrow"/>
                <a:cs typeface="Arial Narrow"/>
              </a:rPr>
              <a:t>va</a:t>
            </a:r>
            <a:r>
              <a:rPr dirty="0" sz="1200" spc="-40">
                <a:latin typeface="Arial Narrow"/>
                <a:cs typeface="Arial Narrow"/>
              </a:rPr>
              <a:t> </a:t>
            </a:r>
            <a:r>
              <a:rPr dirty="0" sz="1200">
                <a:latin typeface="Arial Narrow"/>
                <a:cs typeface="Arial Narrow"/>
              </a:rPr>
              <a:t>desfășura</a:t>
            </a:r>
            <a:r>
              <a:rPr dirty="0" sz="1200" spc="-30">
                <a:latin typeface="Arial Narrow"/>
                <a:cs typeface="Arial Narrow"/>
              </a:rPr>
              <a:t> </a:t>
            </a:r>
            <a:r>
              <a:rPr dirty="0" sz="1200">
                <a:latin typeface="Arial Narrow"/>
                <a:cs typeface="Arial Narrow"/>
              </a:rPr>
              <a:t>concursul</a:t>
            </a:r>
            <a:r>
              <a:rPr dirty="0" sz="1200" spc="-30">
                <a:latin typeface="Arial Narrow"/>
                <a:cs typeface="Arial Narrow"/>
              </a:rPr>
              <a:t> </a:t>
            </a:r>
            <a:r>
              <a:rPr dirty="0" sz="1200">
                <a:latin typeface="Arial Narrow"/>
                <a:cs typeface="Arial Narrow"/>
              </a:rPr>
              <a:t>(mod</a:t>
            </a:r>
            <a:r>
              <a:rPr dirty="0" sz="1200" spc="-40">
                <a:latin typeface="Arial Narrow"/>
                <a:cs typeface="Arial Narrow"/>
              </a:rPr>
              <a:t> </a:t>
            </a:r>
            <a:r>
              <a:rPr dirty="0" sz="1200">
                <a:latin typeface="Arial Narrow"/>
                <a:cs typeface="Arial Narrow"/>
              </a:rPr>
              <a:t>de</a:t>
            </a:r>
            <a:r>
              <a:rPr dirty="0" sz="1200" spc="-30">
                <a:latin typeface="Arial Narrow"/>
                <a:cs typeface="Arial Narrow"/>
              </a:rPr>
              <a:t> </a:t>
            </a:r>
            <a:r>
              <a:rPr dirty="0" sz="1200">
                <a:latin typeface="Arial Narrow"/>
                <a:cs typeface="Arial Narrow"/>
              </a:rPr>
              <a:t>realizare</a:t>
            </a:r>
            <a:r>
              <a:rPr dirty="0" sz="1200" spc="-35">
                <a:latin typeface="Arial Narrow"/>
                <a:cs typeface="Arial Narrow"/>
              </a:rPr>
              <a:t> </a:t>
            </a:r>
            <a:r>
              <a:rPr dirty="0" sz="1200">
                <a:latin typeface="Arial Narrow"/>
                <a:cs typeface="Arial Narrow"/>
              </a:rPr>
              <a:t>a</a:t>
            </a:r>
            <a:r>
              <a:rPr dirty="0" sz="1200" spc="-30">
                <a:latin typeface="Arial Narrow"/>
                <a:cs typeface="Arial Narrow"/>
              </a:rPr>
              <a:t> </a:t>
            </a:r>
            <a:r>
              <a:rPr dirty="0" sz="1200" spc="-20">
                <a:latin typeface="Arial Narrow"/>
                <a:cs typeface="Arial Narrow"/>
              </a:rPr>
              <a:t>PPT; </a:t>
            </a:r>
            <a:r>
              <a:rPr dirty="0" sz="1200">
                <a:latin typeface="Arial Narrow"/>
                <a:cs typeface="Arial Narrow"/>
              </a:rPr>
              <a:t>conținutul</a:t>
            </a:r>
            <a:r>
              <a:rPr dirty="0" sz="1200" spc="-45">
                <a:latin typeface="Arial Narrow"/>
                <a:cs typeface="Arial Narrow"/>
              </a:rPr>
              <a:t> </a:t>
            </a:r>
            <a:r>
              <a:rPr dirty="0" sz="1200">
                <a:latin typeface="Arial Narrow"/>
                <a:cs typeface="Arial Narrow"/>
              </a:rPr>
              <a:t>dosarului;</a:t>
            </a:r>
            <a:r>
              <a:rPr dirty="0" sz="1200" spc="-30">
                <a:latin typeface="Arial Narrow"/>
                <a:cs typeface="Arial Narrow"/>
              </a:rPr>
              <a:t> </a:t>
            </a:r>
            <a:r>
              <a:rPr dirty="0" sz="1200">
                <a:latin typeface="Arial Narrow"/>
                <a:cs typeface="Arial Narrow"/>
              </a:rPr>
              <a:t>modul</a:t>
            </a:r>
            <a:r>
              <a:rPr dirty="0" sz="1200" spc="-40">
                <a:latin typeface="Arial Narrow"/>
                <a:cs typeface="Arial Narrow"/>
              </a:rPr>
              <a:t> </a:t>
            </a:r>
            <a:r>
              <a:rPr dirty="0" sz="1200">
                <a:latin typeface="Arial Narrow"/>
                <a:cs typeface="Arial Narrow"/>
              </a:rPr>
              <a:t>de</a:t>
            </a:r>
            <a:r>
              <a:rPr dirty="0" sz="1200" spc="-25">
                <a:latin typeface="Arial Narrow"/>
                <a:cs typeface="Arial Narrow"/>
              </a:rPr>
              <a:t> </a:t>
            </a:r>
            <a:r>
              <a:rPr dirty="0" sz="1200">
                <a:latin typeface="Arial Narrow"/>
                <a:cs typeface="Arial Narrow"/>
              </a:rPr>
              <a:t>concepere</a:t>
            </a:r>
            <a:r>
              <a:rPr dirty="0" sz="1200" spc="-35">
                <a:latin typeface="Arial Narrow"/>
                <a:cs typeface="Arial Narrow"/>
              </a:rPr>
              <a:t> </a:t>
            </a:r>
            <a:r>
              <a:rPr dirty="0" sz="1200">
                <a:latin typeface="Arial Narrow"/>
                <a:cs typeface="Arial Narrow"/>
              </a:rPr>
              <a:t>a</a:t>
            </a:r>
            <a:r>
              <a:rPr dirty="0" sz="1200" spc="-30">
                <a:latin typeface="Arial Narrow"/>
                <a:cs typeface="Arial Narrow"/>
              </a:rPr>
              <a:t> </a:t>
            </a:r>
            <a:r>
              <a:rPr dirty="0" sz="1200">
                <a:latin typeface="Arial Narrow"/>
                <a:cs typeface="Arial Narrow"/>
              </a:rPr>
              <a:t>scrisorii</a:t>
            </a:r>
            <a:r>
              <a:rPr dirty="0" sz="1200" spc="-30">
                <a:latin typeface="Arial Narrow"/>
                <a:cs typeface="Arial Narrow"/>
              </a:rPr>
              <a:t> </a:t>
            </a:r>
            <a:r>
              <a:rPr dirty="0" sz="1200">
                <a:latin typeface="Arial Narrow"/>
                <a:cs typeface="Arial Narrow"/>
              </a:rPr>
              <a:t>de</a:t>
            </a:r>
            <a:r>
              <a:rPr dirty="0" sz="1200" spc="-25">
                <a:latin typeface="Arial Narrow"/>
                <a:cs typeface="Arial Narrow"/>
              </a:rPr>
              <a:t> </a:t>
            </a:r>
            <a:r>
              <a:rPr dirty="0" sz="1200">
                <a:latin typeface="Arial Narrow"/>
                <a:cs typeface="Arial Narrow"/>
              </a:rPr>
              <a:t>intenție;</a:t>
            </a:r>
            <a:r>
              <a:rPr dirty="0" sz="1200" spc="-40">
                <a:latin typeface="Arial Narrow"/>
                <a:cs typeface="Arial Narrow"/>
              </a:rPr>
              <a:t> </a:t>
            </a:r>
            <a:r>
              <a:rPr dirty="0" sz="1200">
                <a:latin typeface="Arial Narrow"/>
                <a:cs typeface="Arial Narrow"/>
              </a:rPr>
              <a:t>data</a:t>
            </a:r>
            <a:r>
              <a:rPr dirty="0" sz="1200" spc="-30">
                <a:latin typeface="Arial Narrow"/>
                <a:cs typeface="Arial Narrow"/>
              </a:rPr>
              <a:t> </a:t>
            </a:r>
            <a:r>
              <a:rPr dirty="0" sz="1200">
                <a:latin typeface="Arial Narrow"/>
                <a:cs typeface="Arial Narrow"/>
              </a:rPr>
              <a:t>și</a:t>
            </a:r>
            <a:r>
              <a:rPr dirty="0" sz="1200" spc="-30">
                <a:latin typeface="Arial Narrow"/>
                <a:cs typeface="Arial Narrow"/>
              </a:rPr>
              <a:t> </a:t>
            </a:r>
            <a:r>
              <a:rPr dirty="0" sz="1200" spc="-10">
                <a:latin typeface="Arial Narrow"/>
                <a:cs typeface="Arial Narrow"/>
              </a:rPr>
              <a:t>programarea</a:t>
            </a:r>
            <a:r>
              <a:rPr dirty="0" sz="1200" spc="-25">
                <a:latin typeface="Arial Narrow"/>
                <a:cs typeface="Arial Narrow"/>
              </a:rPr>
              <a:t> </a:t>
            </a:r>
            <a:r>
              <a:rPr dirty="0" sz="1200">
                <a:latin typeface="Arial Narrow"/>
                <a:cs typeface="Arial Narrow"/>
              </a:rPr>
              <a:t>interviului</a:t>
            </a:r>
            <a:r>
              <a:rPr dirty="0" sz="1200" spc="-35">
                <a:latin typeface="Arial Narrow"/>
                <a:cs typeface="Arial Narrow"/>
              </a:rPr>
              <a:t> </a:t>
            </a:r>
            <a:r>
              <a:rPr dirty="0" sz="1200" spc="-10">
                <a:latin typeface="Arial Narrow"/>
                <a:cs typeface="Arial Narrow"/>
              </a:rPr>
              <a:t>etc.)</a:t>
            </a:r>
            <a:endParaRPr sz="1200">
              <a:latin typeface="Arial Narrow"/>
              <a:cs typeface="Arial Narrow"/>
            </a:endParaRPr>
          </a:p>
          <a:p>
            <a:pPr lvl="1" marL="469265" indent="-227965">
              <a:lnSpc>
                <a:spcPct val="100000"/>
              </a:lnSpc>
              <a:spcBef>
                <a:spcPts val="35"/>
              </a:spcBef>
              <a:buAutoNum type="alphaLcPeriod"/>
              <a:tabLst>
                <a:tab pos="469265" algn="l"/>
              </a:tabLst>
            </a:pPr>
            <a:r>
              <a:rPr dirty="0" sz="1200">
                <a:latin typeface="Arial Narrow"/>
                <a:cs typeface="Arial Narrow"/>
              </a:rPr>
              <a:t>nu</a:t>
            </a:r>
            <a:r>
              <a:rPr dirty="0" sz="1200" spc="-25">
                <a:latin typeface="Arial Narrow"/>
                <a:cs typeface="Arial Narrow"/>
              </a:rPr>
              <a:t> </a:t>
            </a:r>
            <a:r>
              <a:rPr dirty="0" sz="1200">
                <a:latin typeface="Arial Narrow"/>
                <a:cs typeface="Arial Narrow"/>
              </a:rPr>
              <a:t>primit</a:t>
            </a:r>
            <a:r>
              <a:rPr dirty="0" sz="1200" spc="-35">
                <a:latin typeface="Arial Narrow"/>
                <a:cs typeface="Arial Narrow"/>
              </a:rPr>
              <a:t> </a:t>
            </a:r>
            <a:r>
              <a:rPr dirty="0" sz="1200">
                <a:latin typeface="Arial Narrow"/>
                <a:cs typeface="Arial Narrow"/>
              </a:rPr>
              <a:t>suficiente</a:t>
            </a:r>
            <a:r>
              <a:rPr dirty="0" sz="1200" spc="-25">
                <a:latin typeface="Arial Narrow"/>
                <a:cs typeface="Arial Narrow"/>
              </a:rPr>
              <a:t> </a:t>
            </a:r>
            <a:r>
              <a:rPr dirty="0" sz="1200" spc="-10">
                <a:latin typeface="Arial Narrow"/>
                <a:cs typeface="Arial Narrow"/>
              </a:rPr>
              <a:t>informații;</a:t>
            </a:r>
            <a:endParaRPr sz="1200">
              <a:latin typeface="Arial Narrow"/>
              <a:cs typeface="Arial Narrow"/>
            </a:endParaRPr>
          </a:p>
          <a:p>
            <a:pPr lvl="1" marL="469900" indent="-228600">
              <a:lnSpc>
                <a:spcPct val="100000"/>
              </a:lnSpc>
              <a:spcBef>
                <a:spcPts val="50"/>
              </a:spcBef>
              <a:buAutoNum type="alphaLcPeriod"/>
              <a:tabLst>
                <a:tab pos="469900" algn="l"/>
              </a:tabLst>
            </a:pPr>
            <a:r>
              <a:rPr dirty="0" sz="1200">
                <a:latin typeface="Arial Narrow"/>
                <a:cs typeface="Arial Narrow"/>
              </a:rPr>
              <a:t>altă</a:t>
            </a:r>
            <a:r>
              <a:rPr dirty="0" sz="1200" spc="-20">
                <a:latin typeface="Arial Narrow"/>
                <a:cs typeface="Arial Narrow"/>
              </a:rPr>
              <a:t> </a:t>
            </a:r>
            <a:r>
              <a:rPr dirty="0" sz="1200" spc="-10">
                <a:latin typeface="Arial Narrow"/>
                <a:cs typeface="Arial Narrow"/>
              </a:rPr>
              <a:t>variantă:…………..</a:t>
            </a:r>
            <a:endParaRPr sz="1200">
              <a:latin typeface="Arial Narrow"/>
              <a:cs typeface="Arial Narrow"/>
            </a:endParaRPr>
          </a:p>
        </p:txBody>
      </p:sp>
      <p:sp>
        <p:nvSpPr>
          <p:cNvPr id="9" name="object 9" descr=""/>
          <p:cNvSpPr txBox="1"/>
          <p:nvPr/>
        </p:nvSpPr>
        <p:spPr>
          <a:xfrm>
            <a:off x="756919" y="5500496"/>
            <a:ext cx="13144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spc="-25">
                <a:latin typeface="Arial Narrow"/>
                <a:cs typeface="Arial Narrow"/>
              </a:rPr>
              <a:t>4.</a:t>
            </a:r>
            <a:endParaRPr sz="1200">
              <a:latin typeface="Arial Narrow"/>
              <a:cs typeface="Arial Narrow"/>
            </a:endParaRPr>
          </a:p>
        </p:txBody>
      </p:sp>
      <p:sp>
        <p:nvSpPr>
          <p:cNvPr id="10" name="object 10" descr=""/>
          <p:cNvSpPr txBox="1"/>
          <p:nvPr/>
        </p:nvSpPr>
        <p:spPr>
          <a:xfrm>
            <a:off x="985824" y="5500496"/>
            <a:ext cx="346329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>
                <a:latin typeface="Arial Narrow"/>
                <a:cs typeface="Arial Narrow"/>
              </a:rPr>
              <a:t>Cum</a:t>
            </a:r>
            <a:r>
              <a:rPr dirty="0" sz="1200" spc="-30">
                <a:latin typeface="Arial Narrow"/>
                <a:cs typeface="Arial Narrow"/>
              </a:rPr>
              <a:t> </a:t>
            </a:r>
            <a:r>
              <a:rPr dirty="0" sz="1200">
                <a:latin typeface="Arial Narrow"/>
                <a:cs typeface="Arial Narrow"/>
              </a:rPr>
              <a:t>consideri</a:t>
            </a:r>
            <a:r>
              <a:rPr dirty="0" sz="1200" spc="-30">
                <a:latin typeface="Arial Narrow"/>
                <a:cs typeface="Arial Narrow"/>
              </a:rPr>
              <a:t> </a:t>
            </a:r>
            <a:r>
              <a:rPr dirty="0" sz="1200">
                <a:latin typeface="Arial Narrow"/>
                <a:cs typeface="Arial Narrow"/>
              </a:rPr>
              <a:t>că</a:t>
            </a:r>
            <a:r>
              <a:rPr dirty="0" sz="1200" spc="-25">
                <a:latin typeface="Arial Narrow"/>
                <a:cs typeface="Arial Narrow"/>
              </a:rPr>
              <a:t> </a:t>
            </a:r>
            <a:r>
              <a:rPr dirty="0" sz="1200">
                <a:latin typeface="Arial Narrow"/>
                <a:cs typeface="Arial Narrow"/>
              </a:rPr>
              <a:t>au</a:t>
            </a:r>
            <a:r>
              <a:rPr dirty="0" sz="1200" spc="-30">
                <a:latin typeface="Arial Narrow"/>
                <a:cs typeface="Arial Narrow"/>
              </a:rPr>
              <a:t> </a:t>
            </a:r>
            <a:r>
              <a:rPr dirty="0" sz="1200">
                <a:latin typeface="Arial Narrow"/>
                <a:cs typeface="Arial Narrow"/>
              </a:rPr>
              <a:t>fost</a:t>
            </a:r>
            <a:r>
              <a:rPr dirty="0" sz="1200" spc="-30">
                <a:latin typeface="Arial Narrow"/>
                <a:cs typeface="Arial Narrow"/>
              </a:rPr>
              <a:t> </a:t>
            </a:r>
            <a:r>
              <a:rPr dirty="0" sz="1200">
                <a:latin typeface="Arial Narrow"/>
                <a:cs typeface="Arial Narrow"/>
              </a:rPr>
              <a:t>întrebările</a:t>
            </a:r>
            <a:r>
              <a:rPr dirty="0" sz="1200" spc="-20">
                <a:latin typeface="Arial Narrow"/>
                <a:cs typeface="Arial Narrow"/>
              </a:rPr>
              <a:t> </a:t>
            </a:r>
            <a:r>
              <a:rPr dirty="0" sz="1200">
                <a:latin typeface="Arial Narrow"/>
                <a:cs typeface="Arial Narrow"/>
              </a:rPr>
              <a:t>de</a:t>
            </a:r>
            <a:r>
              <a:rPr dirty="0" sz="1200" spc="-20">
                <a:latin typeface="Arial Narrow"/>
                <a:cs typeface="Arial Narrow"/>
              </a:rPr>
              <a:t> </a:t>
            </a:r>
            <a:r>
              <a:rPr dirty="0" sz="1200">
                <a:latin typeface="Arial Narrow"/>
                <a:cs typeface="Arial Narrow"/>
              </a:rPr>
              <a:t>la</a:t>
            </a:r>
            <a:r>
              <a:rPr dirty="0" sz="1200" spc="-25">
                <a:latin typeface="Arial Narrow"/>
                <a:cs typeface="Arial Narrow"/>
              </a:rPr>
              <a:t> </a:t>
            </a:r>
            <a:r>
              <a:rPr dirty="0" sz="1200">
                <a:latin typeface="Arial Narrow"/>
                <a:cs typeface="Arial Narrow"/>
              </a:rPr>
              <a:t>interviul</a:t>
            </a:r>
            <a:r>
              <a:rPr dirty="0" sz="1200" spc="-25">
                <a:latin typeface="Arial Narrow"/>
                <a:cs typeface="Arial Narrow"/>
              </a:rPr>
              <a:t> </a:t>
            </a:r>
            <a:r>
              <a:rPr dirty="0" sz="1200">
                <a:latin typeface="Arial Narrow"/>
                <a:cs typeface="Arial Narrow"/>
              </a:rPr>
              <a:t>de</a:t>
            </a:r>
            <a:r>
              <a:rPr dirty="0" sz="1200" spc="-30">
                <a:latin typeface="Arial Narrow"/>
                <a:cs typeface="Arial Narrow"/>
              </a:rPr>
              <a:t> </a:t>
            </a:r>
            <a:r>
              <a:rPr dirty="0" sz="1200" spc="-10">
                <a:latin typeface="Arial Narrow"/>
                <a:cs typeface="Arial Narrow"/>
              </a:rPr>
              <a:t>selecție?</a:t>
            </a:r>
            <a:endParaRPr sz="1200">
              <a:latin typeface="Arial Narrow"/>
              <a:cs typeface="Arial Narrow"/>
            </a:endParaRPr>
          </a:p>
        </p:txBody>
      </p:sp>
      <p:sp>
        <p:nvSpPr>
          <p:cNvPr id="11" name="object 11" descr=""/>
          <p:cNvSpPr txBox="1"/>
          <p:nvPr/>
        </p:nvSpPr>
        <p:spPr>
          <a:xfrm>
            <a:off x="756919" y="5689472"/>
            <a:ext cx="6245225" cy="303911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469265" indent="-227965">
              <a:lnSpc>
                <a:spcPct val="100000"/>
              </a:lnSpc>
              <a:spcBef>
                <a:spcPts val="100"/>
              </a:spcBef>
              <a:buAutoNum type="alphaLcPeriod"/>
              <a:tabLst>
                <a:tab pos="469265" algn="l"/>
              </a:tabLst>
            </a:pPr>
            <a:r>
              <a:rPr dirty="0" sz="1200">
                <a:latin typeface="Arial Narrow"/>
                <a:cs typeface="Arial Narrow"/>
              </a:rPr>
              <a:t>am</a:t>
            </a:r>
            <a:r>
              <a:rPr dirty="0" sz="1200" spc="-35">
                <a:latin typeface="Arial Narrow"/>
                <a:cs typeface="Arial Narrow"/>
              </a:rPr>
              <a:t> </a:t>
            </a:r>
            <a:r>
              <a:rPr dirty="0" sz="1200">
                <a:latin typeface="Arial Narrow"/>
                <a:cs typeface="Arial Narrow"/>
              </a:rPr>
              <a:t>putut</a:t>
            </a:r>
            <a:r>
              <a:rPr dirty="0" sz="1200" spc="-30">
                <a:latin typeface="Arial Narrow"/>
                <a:cs typeface="Arial Narrow"/>
              </a:rPr>
              <a:t> </a:t>
            </a:r>
            <a:r>
              <a:rPr dirty="0" sz="1200">
                <a:latin typeface="Arial Narrow"/>
                <a:cs typeface="Arial Narrow"/>
              </a:rPr>
              <a:t>răspunde</a:t>
            </a:r>
            <a:r>
              <a:rPr dirty="0" sz="1200" spc="-25">
                <a:latin typeface="Arial Narrow"/>
                <a:cs typeface="Arial Narrow"/>
              </a:rPr>
              <a:t> </a:t>
            </a:r>
            <a:r>
              <a:rPr dirty="0" sz="1200">
                <a:latin typeface="Arial Narrow"/>
                <a:cs typeface="Arial Narrow"/>
              </a:rPr>
              <a:t>la</a:t>
            </a:r>
            <a:r>
              <a:rPr dirty="0" sz="1200" spc="-35">
                <a:latin typeface="Arial Narrow"/>
                <a:cs typeface="Arial Narrow"/>
              </a:rPr>
              <a:t> </a:t>
            </a:r>
            <a:r>
              <a:rPr dirty="0" sz="1200">
                <a:latin typeface="Arial Narrow"/>
                <a:cs typeface="Arial Narrow"/>
              </a:rPr>
              <a:t>întrebări</a:t>
            </a:r>
            <a:r>
              <a:rPr dirty="0" sz="1200" spc="-40">
                <a:latin typeface="Arial Narrow"/>
                <a:cs typeface="Arial Narrow"/>
              </a:rPr>
              <a:t> </a:t>
            </a:r>
            <a:r>
              <a:rPr dirty="0" sz="1200">
                <a:latin typeface="Arial Narrow"/>
                <a:cs typeface="Arial Narrow"/>
              </a:rPr>
              <a:t>fără</a:t>
            </a:r>
            <a:r>
              <a:rPr dirty="0" sz="1200" spc="-25">
                <a:latin typeface="Arial Narrow"/>
                <a:cs typeface="Arial Narrow"/>
              </a:rPr>
              <a:t> </a:t>
            </a:r>
            <a:r>
              <a:rPr dirty="0" sz="1200">
                <a:latin typeface="Arial Narrow"/>
                <a:cs typeface="Arial Narrow"/>
              </a:rPr>
              <a:t>nicio</a:t>
            </a:r>
            <a:r>
              <a:rPr dirty="0" sz="1200" spc="-40">
                <a:latin typeface="Arial Narrow"/>
                <a:cs typeface="Arial Narrow"/>
              </a:rPr>
              <a:t> </a:t>
            </a:r>
            <a:r>
              <a:rPr dirty="0" sz="1200" spc="-10">
                <a:latin typeface="Arial Narrow"/>
                <a:cs typeface="Arial Narrow"/>
              </a:rPr>
              <a:t>problemă;</a:t>
            </a:r>
            <a:endParaRPr sz="1200">
              <a:latin typeface="Arial Narrow"/>
              <a:cs typeface="Arial Narrow"/>
            </a:endParaRPr>
          </a:p>
          <a:p>
            <a:pPr marL="469265" indent="-227965">
              <a:lnSpc>
                <a:spcPct val="100000"/>
              </a:lnSpc>
              <a:spcBef>
                <a:spcPts val="45"/>
              </a:spcBef>
              <a:buAutoNum type="alphaLcPeriod"/>
              <a:tabLst>
                <a:tab pos="469265" algn="l"/>
              </a:tabLst>
            </a:pPr>
            <a:r>
              <a:rPr dirty="0" sz="1200">
                <a:latin typeface="Arial Narrow"/>
                <a:cs typeface="Arial Narrow"/>
              </a:rPr>
              <a:t>mi</a:t>
            </a:r>
            <a:r>
              <a:rPr dirty="0" sz="1200" spc="-15">
                <a:latin typeface="Arial Narrow"/>
                <a:cs typeface="Arial Narrow"/>
              </a:rPr>
              <a:t> </a:t>
            </a:r>
            <a:r>
              <a:rPr dirty="0" sz="1200" spc="-10">
                <a:latin typeface="Arial Narrow"/>
                <a:cs typeface="Arial Narrow"/>
              </a:rPr>
              <a:t>s-</a:t>
            </a:r>
            <a:r>
              <a:rPr dirty="0" sz="1200">
                <a:latin typeface="Arial Narrow"/>
                <a:cs typeface="Arial Narrow"/>
              </a:rPr>
              <a:t>au</a:t>
            </a:r>
            <a:r>
              <a:rPr dirty="0" sz="1200" spc="-10">
                <a:latin typeface="Arial Narrow"/>
                <a:cs typeface="Arial Narrow"/>
              </a:rPr>
              <a:t> </a:t>
            </a:r>
            <a:r>
              <a:rPr dirty="0" sz="1200">
                <a:latin typeface="Arial Narrow"/>
                <a:cs typeface="Arial Narrow"/>
              </a:rPr>
              <a:t>părut</a:t>
            </a:r>
            <a:r>
              <a:rPr dirty="0" sz="1200" spc="-20">
                <a:latin typeface="Arial Narrow"/>
                <a:cs typeface="Arial Narrow"/>
              </a:rPr>
              <a:t> </a:t>
            </a:r>
            <a:r>
              <a:rPr dirty="0" sz="1200" spc="-10">
                <a:latin typeface="Arial Narrow"/>
                <a:cs typeface="Arial Narrow"/>
              </a:rPr>
              <a:t>grele;</a:t>
            </a:r>
            <a:endParaRPr sz="1200">
              <a:latin typeface="Arial Narrow"/>
              <a:cs typeface="Arial Narrow"/>
            </a:endParaRPr>
          </a:p>
          <a:p>
            <a:pPr marL="469900" indent="-228600">
              <a:lnSpc>
                <a:spcPct val="100000"/>
              </a:lnSpc>
              <a:spcBef>
                <a:spcPts val="50"/>
              </a:spcBef>
              <a:buAutoNum type="alphaLcPeriod"/>
              <a:tabLst>
                <a:tab pos="469900" algn="l"/>
              </a:tabLst>
            </a:pPr>
            <a:r>
              <a:rPr dirty="0" sz="1200">
                <a:latin typeface="Arial Narrow"/>
                <a:cs typeface="Arial Narrow"/>
              </a:rPr>
              <a:t>altă</a:t>
            </a:r>
            <a:r>
              <a:rPr dirty="0" sz="1200" spc="-20">
                <a:latin typeface="Arial Narrow"/>
                <a:cs typeface="Arial Narrow"/>
              </a:rPr>
              <a:t> </a:t>
            </a:r>
            <a:r>
              <a:rPr dirty="0" sz="1200" spc="-10">
                <a:latin typeface="Arial Narrow"/>
                <a:cs typeface="Arial Narrow"/>
              </a:rPr>
              <a:t>variantă:……….</a:t>
            </a:r>
            <a:endParaRPr sz="1200">
              <a:latin typeface="Arial Narrow"/>
              <a:cs typeface="Arial Narrow"/>
            </a:endParaRPr>
          </a:p>
          <a:p>
            <a:pPr marL="241300" indent="-228600">
              <a:lnSpc>
                <a:spcPct val="100000"/>
              </a:lnSpc>
              <a:spcBef>
                <a:spcPts val="35"/>
              </a:spcBef>
              <a:buAutoNum type="arabicPeriod" startAt="5"/>
              <a:tabLst>
                <a:tab pos="241300" algn="l"/>
              </a:tabLst>
            </a:pPr>
            <a:r>
              <a:rPr dirty="0" sz="1200" spc="-10">
                <a:latin typeface="Arial Narrow"/>
                <a:cs typeface="Arial Narrow"/>
              </a:rPr>
              <a:t>Ți-</a:t>
            </a:r>
            <a:r>
              <a:rPr dirty="0" sz="1200">
                <a:latin typeface="Arial Narrow"/>
                <a:cs typeface="Arial Narrow"/>
              </a:rPr>
              <a:t>a</a:t>
            </a:r>
            <a:r>
              <a:rPr dirty="0" sz="1200" spc="-15">
                <a:latin typeface="Arial Narrow"/>
                <a:cs typeface="Arial Narrow"/>
              </a:rPr>
              <a:t> </a:t>
            </a:r>
            <a:r>
              <a:rPr dirty="0" sz="1200">
                <a:latin typeface="Arial Narrow"/>
                <a:cs typeface="Arial Narrow"/>
              </a:rPr>
              <a:t>fost</a:t>
            </a:r>
            <a:r>
              <a:rPr dirty="0" sz="1200" spc="-15">
                <a:latin typeface="Arial Narrow"/>
                <a:cs typeface="Arial Narrow"/>
              </a:rPr>
              <a:t> </a:t>
            </a:r>
            <a:r>
              <a:rPr dirty="0" sz="1200">
                <a:latin typeface="Arial Narrow"/>
                <a:cs typeface="Arial Narrow"/>
              </a:rPr>
              <a:t>greu</a:t>
            </a:r>
            <a:r>
              <a:rPr dirty="0" sz="1200" spc="-15">
                <a:latin typeface="Arial Narrow"/>
                <a:cs typeface="Arial Narrow"/>
              </a:rPr>
              <a:t> </a:t>
            </a:r>
            <a:r>
              <a:rPr dirty="0" sz="1200">
                <a:latin typeface="Arial Narrow"/>
                <a:cs typeface="Arial Narrow"/>
              </a:rPr>
              <a:t>să</a:t>
            </a:r>
            <a:r>
              <a:rPr dirty="0" sz="1200" spc="-20">
                <a:latin typeface="Arial Narrow"/>
                <a:cs typeface="Arial Narrow"/>
              </a:rPr>
              <a:t> </a:t>
            </a:r>
            <a:r>
              <a:rPr dirty="0" sz="1200">
                <a:latin typeface="Arial Narrow"/>
                <a:cs typeface="Arial Narrow"/>
              </a:rPr>
              <a:t>creezi</a:t>
            </a:r>
            <a:r>
              <a:rPr dirty="0" sz="1200" spc="-20">
                <a:latin typeface="Arial Narrow"/>
                <a:cs typeface="Arial Narrow"/>
              </a:rPr>
              <a:t> </a:t>
            </a:r>
            <a:r>
              <a:rPr dirty="0" sz="1200">
                <a:latin typeface="Arial Narrow"/>
                <a:cs typeface="Arial Narrow"/>
              </a:rPr>
              <a:t>scrisoarea</a:t>
            </a:r>
            <a:r>
              <a:rPr dirty="0" sz="1200" spc="-20">
                <a:latin typeface="Arial Narrow"/>
                <a:cs typeface="Arial Narrow"/>
              </a:rPr>
              <a:t> </a:t>
            </a:r>
            <a:r>
              <a:rPr dirty="0" sz="1200">
                <a:latin typeface="Arial Narrow"/>
                <a:cs typeface="Arial Narrow"/>
              </a:rPr>
              <a:t>de</a:t>
            </a:r>
            <a:r>
              <a:rPr dirty="0" sz="1200" spc="-15">
                <a:latin typeface="Arial Narrow"/>
                <a:cs typeface="Arial Narrow"/>
              </a:rPr>
              <a:t> </a:t>
            </a:r>
            <a:r>
              <a:rPr dirty="0" sz="1200" spc="-10">
                <a:latin typeface="Arial Narrow"/>
                <a:cs typeface="Arial Narrow"/>
              </a:rPr>
              <a:t>intenție?</a:t>
            </a:r>
            <a:endParaRPr sz="1200">
              <a:latin typeface="Arial Narrow"/>
              <a:cs typeface="Arial Narrow"/>
            </a:endParaRPr>
          </a:p>
          <a:p>
            <a:pPr lvl="1" marL="469265" indent="-227965">
              <a:lnSpc>
                <a:spcPct val="100000"/>
              </a:lnSpc>
              <a:spcBef>
                <a:spcPts val="50"/>
              </a:spcBef>
              <a:buAutoNum type="alphaLcPeriod"/>
              <a:tabLst>
                <a:tab pos="469265" algn="l"/>
              </a:tabLst>
            </a:pPr>
            <a:r>
              <a:rPr dirty="0" sz="1200" spc="-25">
                <a:latin typeface="Arial Narrow"/>
                <a:cs typeface="Arial Narrow"/>
              </a:rPr>
              <a:t>da;</a:t>
            </a:r>
            <a:endParaRPr sz="1200">
              <a:latin typeface="Arial Narrow"/>
              <a:cs typeface="Arial Narrow"/>
            </a:endParaRPr>
          </a:p>
          <a:p>
            <a:pPr lvl="1" marL="469265" indent="-227965">
              <a:lnSpc>
                <a:spcPct val="100000"/>
              </a:lnSpc>
              <a:spcBef>
                <a:spcPts val="45"/>
              </a:spcBef>
              <a:buAutoNum type="alphaLcPeriod"/>
              <a:tabLst>
                <a:tab pos="469265" algn="l"/>
              </a:tabLst>
            </a:pPr>
            <a:r>
              <a:rPr dirty="0" sz="1200" spc="-25">
                <a:latin typeface="Arial Narrow"/>
                <a:cs typeface="Arial Narrow"/>
              </a:rPr>
              <a:t>nu;</a:t>
            </a:r>
            <a:endParaRPr sz="1200">
              <a:latin typeface="Arial Narrow"/>
              <a:cs typeface="Arial Narrow"/>
            </a:endParaRPr>
          </a:p>
          <a:p>
            <a:pPr lvl="1" marL="469900" indent="-228600">
              <a:lnSpc>
                <a:spcPct val="100000"/>
              </a:lnSpc>
              <a:spcBef>
                <a:spcPts val="50"/>
              </a:spcBef>
              <a:buAutoNum type="alphaLcPeriod"/>
              <a:tabLst>
                <a:tab pos="469900" algn="l"/>
              </a:tabLst>
            </a:pPr>
            <a:r>
              <a:rPr dirty="0" sz="1200">
                <a:latin typeface="Arial Narrow"/>
                <a:cs typeface="Arial Narrow"/>
              </a:rPr>
              <a:t>altă</a:t>
            </a:r>
            <a:r>
              <a:rPr dirty="0" sz="1200" spc="-20">
                <a:latin typeface="Arial Narrow"/>
                <a:cs typeface="Arial Narrow"/>
              </a:rPr>
              <a:t> </a:t>
            </a:r>
            <a:r>
              <a:rPr dirty="0" sz="1200" spc="-10">
                <a:latin typeface="Arial Narrow"/>
                <a:cs typeface="Arial Narrow"/>
              </a:rPr>
              <a:t>variantă:……….</a:t>
            </a:r>
            <a:endParaRPr sz="1200">
              <a:latin typeface="Arial Narrow"/>
              <a:cs typeface="Arial Narrow"/>
            </a:endParaRPr>
          </a:p>
          <a:p>
            <a:pPr marL="241300" indent="-228600">
              <a:lnSpc>
                <a:spcPct val="100000"/>
              </a:lnSpc>
              <a:spcBef>
                <a:spcPts val="50"/>
              </a:spcBef>
              <a:buAutoNum type="arabicPeriod" startAt="5"/>
              <a:tabLst>
                <a:tab pos="241300" algn="l"/>
              </a:tabLst>
            </a:pPr>
            <a:r>
              <a:rPr dirty="0" sz="1200">
                <a:latin typeface="Arial Narrow"/>
                <a:cs typeface="Arial Narrow"/>
              </a:rPr>
              <a:t>Ai</a:t>
            </a:r>
            <a:r>
              <a:rPr dirty="0" sz="1200" spc="-25">
                <a:latin typeface="Arial Narrow"/>
                <a:cs typeface="Arial Narrow"/>
              </a:rPr>
              <a:t> </a:t>
            </a:r>
            <a:r>
              <a:rPr dirty="0" sz="1200">
                <a:latin typeface="Arial Narrow"/>
                <a:cs typeface="Arial Narrow"/>
              </a:rPr>
              <a:t>avut</a:t>
            </a:r>
            <a:r>
              <a:rPr dirty="0" sz="1200" spc="-25">
                <a:latin typeface="Arial Narrow"/>
                <a:cs typeface="Arial Narrow"/>
              </a:rPr>
              <a:t> </a:t>
            </a:r>
            <a:r>
              <a:rPr dirty="0" sz="1200">
                <a:latin typeface="Arial Narrow"/>
                <a:cs typeface="Arial Narrow"/>
              </a:rPr>
              <a:t>dificultăți</a:t>
            </a:r>
            <a:r>
              <a:rPr dirty="0" sz="1200" spc="-20">
                <a:latin typeface="Arial Narrow"/>
                <a:cs typeface="Arial Narrow"/>
              </a:rPr>
              <a:t> </a:t>
            </a:r>
            <a:r>
              <a:rPr dirty="0" sz="1200">
                <a:latin typeface="Arial Narrow"/>
                <a:cs typeface="Arial Narrow"/>
              </a:rPr>
              <a:t>în</a:t>
            </a:r>
            <a:r>
              <a:rPr dirty="0" sz="1200" spc="-25">
                <a:latin typeface="Arial Narrow"/>
                <a:cs typeface="Arial Narrow"/>
              </a:rPr>
              <a:t> </a:t>
            </a:r>
            <a:r>
              <a:rPr dirty="0" sz="1200" spc="-10">
                <a:latin typeface="Arial Narrow"/>
                <a:cs typeface="Arial Narrow"/>
              </a:rPr>
              <a:t>a-</a:t>
            </a:r>
            <a:r>
              <a:rPr dirty="0" sz="1200">
                <a:latin typeface="Arial Narrow"/>
                <a:cs typeface="Arial Narrow"/>
              </a:rPr>
              <a:t>ți</a:t>
            </a:r>
            <a:r>
              <a:rPr dirty="0" sz="1200" spc="-25">
                <a:latin typeface="Arial Narrow"/>
                <a:cs typeface="Arial Narrow"/>
              </a:rPr>
              <a:t> </a:t>
            </a:r>
            <a:r>
              <a:rPr dirty="0" sz="1200">
                <a:latin typeface="Arial Narrow"/>
                <a:cs typeface="Arial Narrow"/>
              </a:rPr>
              <a:t>concepe</a:t>
            </a:r>
            <a:r>
              <a:rPr dirty="0" sz="1200" spc="-25">
                <a:latin typeface="Arial Narrow"/>
                <a:cs typeface="Arial Narrow"/>
              </a:rPr>
              <a:t> </a:t>
            </a:r>
            <a:r>
              <a:rPr dirty="0" sz="1200" spc="-10">
                <a:latin typeface="Arial Narrow"/>
                <a:cs typeface="Arial Narrow"/>
              </a:rPr>
              <a:t>prezentarea</a:t>
            </a:r>
            <a:r>
              <a:rPr dirty="0" sz="1200" spc="-15">
                <a:latin typeface="Arial Narrow"/>
                <a:cs typeface="Arial Narrow"/>
              </a:rPr>
              <a:t> </a:t>
            </a:r>
            <a:r>
              <a:rPr dirty="0" sz="1200">
                <a:latin typeface="Arial Narrow"/>
                <a:cs typeface="Arial Narrow"/>
              </a:rPr>
              <a:t>Power</a:t>
            </a:r>
            <a:r>
              <a:rPr dirty="0" sz="1200" spc="-15">
                <a:latin typeface="Arial Narrow"/>
                <a:cs typeface="Arial Narrow"/>
              </a:rPr>
              <a:t> </a:t>
            </a:r>
            <a:r>
              <a:rPr dirty="0" sz="1200">
                <a:latin typeface="Arial Narrow"/>
                <a:cs typeface="Arial Narrow"/>
              </a:rPr>
              <a:t>Point,</a:t>
            </a:r>
            <a:r>
              <a:rPr dirty="0" sz="1200" spc="-20">
                <a:latin typeface="Arial Narrow"/>
                <a:cs typeface="Arial Narrow"/>
              </a:rPr>
              <a:t> </a:t>
            </a:r>
            <a:r>
              <a:rPr dirty="0" sz="1200">
                <a:latin typeface="Arial Narrow"/>
                <a:cs typeface="Arial Narrow"/>
              </a:rPr>
              <a:t>din</a:t>
            </a:r>
            <a:r>
              <a:rPr dirty="0" sz="1200" spc="-15">
                <a:latin typeface="Arial Narrow"/>
                <a:cs typeface="Arial Narrow"/>
              </a:rPr>
              <a:t> </a:t>
            </a:r>
            <a:r>
              <a:rPr dirty="0" sz="1200">
                <a:latin typeface="Arial Narrow"/>
                <a:cs typeface="Arial Narrow"/>
              </a:rPr>
              <a:t>cadrul</a:t>
            </a:r>
            <a:r>
              <a:rPr dirty="0" sz="1200" spc="-20">
                <a:latin typeface="Arial Narrow"/>
                <a:cs typeface="Arial Narrow"/>
              </a:rPr>
              <a:t> </a:t>
            </a:r>
            <a:r>
              <a:rPr dirty="0" sz="1200" spc="-10">
                <a:latin typeface="Arial Narrow"/>
                <a:cs typeface="Arial Narrow"/>
              </a:rPr>
              <a:t>concursului?</a:t>
            </a:r>
            <a:endParaRPr sz="1200">
              <a:latin typeface="Arial Narrow"/>
              <a:cs typeface="Arial Narrow"/>
            </a:endParaRPr>
          </a:p>
          <a:p>
            <a:pPr lvl="1" marL="469265" indent="-227965">
              <a:lnSpc>
                <a:spcPct val="100000"/>
              </a:lnSpc>
              <a:spcBef>
                <a:spcPts val="45"/>
              </a:spcBef>
              <a:buAutoNum type="alphaLcPeriod"/>
              <a:tabLst>
                <a:tab pos="469265" algn="l"/>
              </a:tabLst>
            </a:pPr>
            <a:r>
              <a:rPr dirty="0" sz="1200" spc="-25">
                <a:latin typeface="Arial Narrow"/>
                <a:cs typeface="Arial Narrow"/>
              </a:rPr>
              <a:t>nu;</a:t>
            </a:r>
            <a:endParaRPr sz="1200">
              <a:latin typeface="Arial Narrow"/>
              <a:cs typeface="Arial Narrow"/>
            </a:endParaRPr>
          </a:p>
          <a:p>
            <a:pPr lvl="1" marL="469265" indent="-227965">
              <a:lnSpc>
                <a:spcPct val="100000"/>
              </a:lnSpc>
              <a:spcBef>
                <a:spcPts val="40"/>
              </a:spcBef>
              <a:buAutoNum type="alphaLcPeriod"/>
              <a:tabLst>
                <a:tab pos="469265" algn="l"/>
              </a:tabLst>
            </a:pPr>
            <a:r>
              <a:rPr dirty="0" sz="1200">
                <a:latin typeface="Arial Narrow"/>
                <a:cs typeface="Arial Narrow"/>
              </a:rPr>
              <a:t>da,</a:t>
            </a:r>
            <a:r>
              <a:rPr dirty="0" sz="1200" spc="-35">
                <a:latin typeface="Arial Narrow"/>
                <a:cs typeface="Arial Narrow"/>
              </a:rPr>
              <a:t> </a:t>
            </a:r>
            <a:r>
              <a:rPr dirty="0" sz="1200">
                <a:latin typeface="Arial Narrow"/>
                <a:cs typeface="Arial Narrow"/>
              </a:rPr>
              <a:t>pentru</a:t>
            </a:r>
            <a:r>
              <a:rPr dirty="0" sz="1200" spc="-25">
                <a:latin typeface="Arial Narrow"/>
                <a:cs typeface="Arial Narrow"/>
              </a:rPr>
              <a:t> </a:t>
            </a:r>
            <a:r>
              <a:rPr dirty="0" sz="1200">
                <a:latin typeface="Arial Narrow"/>
                <a:cs typeface="Arial Narrow"/>
              </a:rPr>
              <a:t>că</a:t>
            </a:r>
            <a:r>
              <a:rPr dirty="0" sz="1200" spc="-30">
                <a:latin typeface="Arial Narrow"/>
                <a:cs typeface="Arial Narrow"/>
              </a:rPr>
              <a:t> </a:t>
            </a:r>
            <a:r>
              <a:rPr dirty="0" sz="1200">
                <a:latin typeface="Arial Narrow"/>
                <a:cs typeface="Arial Narrow"/>
              </a:rPr>
              <a:t>nu</a:t>
            </a:r>
            <a:r>
              <a:rPr dirty="0" sz="1200" spc="-35">
                <a:latin typeface="Arial Narrow"/>
                <a:cs typeface="Arial Narrow"/>
              </a:rPr>
              <a:t> </a:t>
            </a:r>
            <a:r>
              <a:rPr dirty="0" sz="1200">
                <a:latin typeface="Arial Narrow"/>
                <a:cs typeface="Arial Narrow"/>
              </a:rPr>
              <a:t>am</a:t>
            </a:r>
            <a:r>
              <a:rPr dirty="0" sz="1200" spc="-30">
                <a:latin typeface="Arial Narrow"/>
                <a:cs typeface="Arial Narrow"/>
              </a:rPr>
              <a:t> </a:t>
            </a:r>
            <a:r>
              <a:rPr dirty="0" sz="1200">
                <a:latin typeface="Arial Narrow"/>
                <a:cs typeface="Arial Narrow"/>
              </a:rPr>
              <a:t>înțeles</a:t>
            </a:r>
            <a:r>
              <a:rPr dirty="0" sz="1200" spc="-35">
                <a:latin typeface="Arial Narrow"/>
                <a:cs typeface="Arial Narrow"/>
              </a:rPr>
              <a:t> </a:t>
            </a:r>
            <a:r>
              <a:rPr dirty="0" sz="1200">
                <a:latin typeface="Arial Narrow"/>
                <a:cs typeface="Arial Narrow"/>
              </a:rPr>
              <a:t>în</a:t>
            </a:r>
            <a:r>
              <a:rPr dirty="0" sz="1200" spc="-20">
                <a:latin typeface="Arial Narrow"/>
                <a:cs typeface="Arial Narrow"/>
              </a:rPr>
              <a:t> </a:t>
            </a:r>
            <a:r>
              <a:rPr dirty="0" sz="1200">
                <a:latin typeface="Arial Narrow"/>
                <a:cs typeface="Arial Narrow"/>
              </a:rPr>
              <a:t>totalitate</a:t>
            </a:r>
            <a:r>
              <a:rPr dirty="0" sz="1200" spc="-25">
                <a:latin typeface="Arial Narrow"/>
                <a:cs typeface="Arial Narrow"/>
              </a:rPr>
              <a:t> </a:t>
            </a:r>
            <a:r>
              <a:rPr dirty="0" sz="1200" spc="-10">
                <a:latin typeface="Arial Narrow"/>
                <a:cs typeface="Arial Narrow"/>
              </a:rPr>
              <a:t>cerința;</a:t>
            </a:r>
            <a:endParaRPr sz="1200">
              <a:latin typeface="Arial Narrow"/>
              <a:cs typeface="Arial Narrow"/>
            </a:endParaRPr>
          </a:p>
          <a:p>
            <a:pPr lvl="1" marL="469900" indent="-228600">
              <a:lnSpc>
                <a:spcPct val="100000"/>
              </a:lnSpc>
              <a:spcBef>
                <a:spcPts val="50"/>
              </a:spcBef>
              <a:buAutoNum type="alphaLcPeriod"/>
              <a:tabLst>
                <a:tab pos="469900" algn="l"/>
              </a:tabLst>
            </a:pPr>
            <a:r>
              <a:rPr dirty="0" sz="1200">
                <a:latin typeface="Arial Narrow"/>
                <a:cs typeface="Arial Narrow"/>
              </a:rPr>
              <a:t>altă</a:t>
            </a:r>
            <a:r>
              <a:rPr dirty="0" sz="1200" spc="-20">
                <a:latin typeface="Arial Narrow"/>
                <a:cs typeface="Arial Narrow"/>
              </a:rPr>
              <a:t> </a:t>
            </a:r>
            <a:r>
              <a:rPr dirty="0" sz="1200" spc="-10">
                <a:latin typeface="Arial Narrow"/>
                <a:cs typeface="Arial Narrow"/>
              </a:rPr>
              <a:t>variantă:…………..</a:t>
            </a:r>
            <a:endParaRPr sz="1200">
              <a:latin typeface="Arial Narrow"/>
              <a:cs typeface="Arial Narrow"/>
            </a:endParaRPr>
          </a:p>
          <a:p>
            <a:pPr marL="241300" indent="-228600">
              <a:lnSpc>
                <a:spcPct val="100000"/>
              </a:lnSpc>
              <a:spcBef>
                <a:spcPts val="45"/>
              </a:spcBef>
              <a:buAutoNum type="arabicPeriod" startAt="5"/>
              <a:tabLst>
                <a:tab pos="241300" algn="l"/>
              </a:tabLst>
            </a:pPr>
            <a:r>
              <a:rPr dirty="0" sz="1200">
                <a:latin typeface="Arial Narrow"/>
                <a:cs typeface="Arial Narrow"/>
              </a:rPr>
              <a:t>A</a:t>
            </a:r>
            <a:r>
              <a:rPr dirty="0" sz="1200" spc="-15">
                <a:latin typeface="Arial Narrow"/>
                <a:cs typeface="Arial Narrow"/>
              </a:rPr>
              <a:t> </a:t>
            </a:r>
            <a:r>
              <a:rPr dirty="0" sz="1200">
                <a:latin typeface="Arial Narrow"/>
                <a:cs typeface="Arial Narrow"/>
              </a:rPr>
              <a:t>fost</a:t>
            </a:r>
            <a:r>
              <a:rPr dirty="0" sz="1200" spc="-25">
                <a:latin typeface="Arial Narrow"/>
                <a:cs typeface="Arial Narrow"/>
              </a:rPr>
              <a:t> </a:t>
            </a:r>
            <a:r>
              <a:rPr dirty="0" sz="1200">
                <a:latin typeface="Arial Narrow"/>
                <a:cs typeface="Arial Narrow"/>
              </a:rPr>
              <a:t>primul</a:t>
            </a:r>
            <a:r>
              <a:rPr dirty="0" sz="1200" spc="-20">
                <a:latin typeface="Arial Narrow"/>
                <a:cs typeface="Arial Narrow"/>
              </a:rPr>
              <a:t> </a:t>
            </a:r>
            <a:r>
              <a:rPr dirty="0" sz="1200">
                <a:latin typeface="Arial Narrow"/>
                <a:cs typeface="Arial Narrow"/>
              </a:rPr>
              <a:t>proiect</a:t>
            </a:r>
            <a:r>
              <a:rPr dirty="0" sz="1200" spc="-25">
                <a:latin typeface="Arial Narrow"/>
                <a:cs typeface="Arial Narrow"/>
              </a:rPr>
              <a:t> </a:t>
            </a:r>
            <a:r>
              <a:rPr dirty="0" sz="1200">
                <a:latin typeface="Arial Narrow"/>
                <a:cs typeface="Arial Narrow"/>
              </a:rPr>
              <a:t>Erasmus</a:t>
            </a:r>
            <a:r>
              <a:rPr dirty="0" sz="1200" spc="-15">
                <a:latin typeface="Arial Narrow"/>
                <a:cs typeface="Arial Narrow"/>
              </a:rPr>
              <a:t> </a:t>
            </a:r>
            <a:r>
              <a:rPr dirty="0" sz="1200">
                <a:latin typeface="Arial Narrow"/>
                <a:cs typeface="Arial Narrow"/>
              </a:rPr>
              <a:t>din</a:t>
            </a:r>
            <a:r>
              <a:rPr dirty="0" sz="1200" spc="-15">
                <a:latin typeface="Arial Narrow"/>
                <a:cs typeface="Arial Narrow"/>
              </a:rPr>
              <a:t> </a:t>
            </a:r>
            <a:r>
              <a:rPr dirty="0" sz="1200">
                <a:latin typeface="Arial Narrow"/>
                <a:cs typeface="Arial Narrow"/>
              </a:rPr>
              <a:t>viața</a:t>
            </a:r>
            <a:r>
              <a:rPr dirty="0" sz="1200" spc="-15">
                <a:latin typeface="Arial Narrow"/>
                <a:cs typeface="Arial Narrow"/>
              </a:rPr>
              <a:t> </a:t>
            </a:r>
            <a:r>
              <a:rPr dirty="0" sz="1200">
                <a:latin typeface="Arial Narrow"/>
                <a:cs typeface="Arial Narrow"/>
              </a:rPr>
              <a:t>de</a:t>
            </a:r>
            <a:r>
              <a:rPr dirty="0" sz="1200" spc="-25">
                <a:latin typeface="Arial Narrow"/>
                <a:cs typeface="Arial Narrow"/>
              </a:rPr>
              <a:t> </a:t>
            </a:r>
            <a:r>
              <a:rPr dirty="0" sz="1200">
                <a:latin typeface="Arial Narrow"/>
                <a:cs typeface="Arial Narrow"/>
              </a:rPr>
              <a:t>elev,</a:t>
            </a:r>
            <a:r>
              <a:rPr dirty="0" sz="1200" spc="-15">
                <a:latin typeface="Arial Narrow"/>
                <a:cs typeface="Arial Narrow"/>
              </a:rPr>
              <a:t> </a:t>
            </a:r>
            <a:r>
              <a:rPr dirty="0" sz="1200">
                <a:latin typeface="Arial Narrow"/>
                <a:cs typeface="Arial Narrow"/>
              </a:rPr>
              <a:t>la</a:t>
            </a:r>
            <a:r>
              <a:rPr dirty="0" sz="1200" spc="-25">
                <a:latin typeface="Arial Narrow"/>
                <a:cs typeface="Arial Narrow"/>
              </a:rPr>
              <a:t> </a:t>
            </a:r>
            <a:r>
              <a:rPr dirty="0" sz="1200">
                <a:latin typeface="Arial Narrow"/>
                <a:cs typeface="Arial Narrow"/>
              </a:rPr>
              <a:t>care</a:t>
            </a:r>
            <a:r>
              <a:rPr dirty="0" sz="1200" spc="-25">
                <a:latin typeface="Arial Narrow"/>
                <a:cs typeface="Arial Narrow"/>
              </a:rPr>
              <a:t> </a:t>
            </a:r>
            <a:r>
              <a:rPr dirty="0" sz="1200">
                <a:latin typeface="Arial Narrow"/>
                <a:cs typeface="Arial Narrow"/>
              </a:rPr>
              <a:t>ai</a:t>
            </a:r>
            <a:r>
              <a:rPr dirty="0" sz="1200" spc="-20">
                <a:latin typeface="Arial Narrow"/>
                <a:cs typeface="Arial Narrow"/>
              </a:rPr>
              <a:t> </a:t>
            </a:r>
            <a:r>
              <a:rPr dirty="0" sz="1200">
                <a:latin typeface="Arial Narrow"/>
                <a:cs typeface="Arial Narrow"/>
              </a:rPr>
              <a:t>luat</a:t>
            </a:r>
            <a:r>
              <a:rPr dirty="0" sz="1200" spc="-20">
                <a:latin typeface="Arial Narrow"/>
                <a:cs typeface="Arial Narrow"/>
              </a:rPr>
              <a:t> </a:t>
            </a:r>
            <a:r>
              <a:rPr dirty="0" sz="1200" spc="-10">
                <a:latin typeface="Arial Narrow"/>
                <a:cs typeface="Arial Narrow"/>
              </a:rPr>
              <a:t>parte?</a:t>
            </a:r>
            <a:endParaRPr sz="1200">
              <a:latin typeface="Arial Narrow"/>
              <a:cs typeface="Arial Narrow"/>
            </a:endParaRPr>
          </a:p>
          <a:p>
            <a:pPr lvl="1" marL="469265" indent="-227965">
              <a:lnSpc>
                <a:spcPct val="100000"/>
              </a:lnSpc>
              <a:spcBef>
                <a:spcPts val="50"/>
              </a:spcBef>
              <a:buAutoNum type="alphaLcPeriod"/>
              <a:tabLst>
                <a:tab pos="469265" algn="l"/>
              </a:tabLst>
            </a:pPr>
            <a:r>
              <a:rPr dirty="0" sz="1200" spc="-25">
                <a:latin typeface="Arial Narrow"/>
                <a:cs typeface="Arial Narrow"/>
              </a:rPr>
              <a:t>da;</a:t>
            </a:r>
            <a:endParaRPr sz="1200">
              <a:latin typeface="Arial Narrow"/>
              <a:cs typeface="Arial Narrow"/>
            </a:endParaRPr>
          </a:p>
          <a:p>
            <a:pPr lvl="1" marL="469265" indent="-227965">
              <a:lnSpc>
                <a:spcPct val="100000"/>
              </a:lnSpc>
              <a:spcBef>
                <a:spcPts val="45"/>
              </a:spcBef>
              <a:buAutoNum type="alphaLcPeriod"/>
              <a:tabLst>
                <a:tab pos="469265" algn="l"/>
              </a:tabLst>
            </a:pPr>
            <a:r>
              <a:rPr dirty="0" sz="1200" spc="-25">
                <a:latin typeface="Arial Narrow"/>
                <a:cs typeface="Arial Narrow"/>
              </a:rPr>
              <a:t>nu.</a:t>
            </a:r>
            <a:endParaRPr sz="1200">
              <a:latin typeface="Arial Narrow"/>
              <a:cs typeface="Arial Narrow"/>
            </a:endParaRPr>
          </a:p>
          <a:p>
            <a:pPr marL="241300" marR="5080" indent="-229235">
              <a:lnSpc>
                <a:spcPct val="102499"/>
              </a:lnSpc>
              <a:spcBef>
                <a:spcPts val="15"/>
              </a:spcBef>
              <a:buAutoNum type="arabicPeriod" startAt="5"/>
              <a:tabLst>
                <a:tab pos="241300" algn="l"/>
              </a:tabLst>
            </a:pPr>
            <a:r>
              <a:rPr dirty="0" sz="1200">
                <a:latin typeface="Arial Narrow"/>
                <a:cs typeface="Arial Narrow"/>
              </a:rPr>
              <a:t>Dacă</a:t>
            </a:r>
            <a:r>
              <a:rPr dirty="0" sz="1200" spc="-25">
                <a:latin typeface="Arial Narrow"/>
                <a:cs typeface="Arial Narrow"/>
              </a:rPr>
              <a:t> </a:t>
            </a:r>
            <a:r>
              <a:rPr dirty="0" sz="1200">
                <a:latin typeface="Arial Narrow"/>
                <a:cs typeface="Arial Narrow"/>
              </a:rPr>
              <a:t>ai</a:t>
            </a:r>
            <a:r>
              <a:rPr dirty="0" sz="1200" spc="-30">
                <a:latin typeface="Arial Narrow"/>
                <a:cs typeface="Arial Narrow"/>
              </a:rPr>
              <a:t> </a:t>
            </a:r>
            <a:r>
              <a:rPr dirty="0" sz="1200">
                <a:latin typeface="Arial Narrow"/>
                <a:cs typeface="Arial Narrow"/>
              </a:rPr>
              <a:t>mai</a:t>
            </a:r>
            <a:r>
              <a:rPr dirty="0" sz="1200" spc="-40">
                <a:latin typeface="Arial Narrow"/>
                <a:cs typeface="Arial Narrow"/>
              </a:rPr>
              <a:t> </a:t>
            </a:r>
            <a:r>
              <a:rPr dirty="0" sz="1200">
                <a:latin typeface="Arial Narrow"/>
                <a:cs typeface="Arial Narrow"/>
              </a:rPr>
              <a:t>avea</a:t>
            </a:r>
            <a:r>
              <a:rPr dirty="0" sz="1200" spc="-35">
                <a:latin typeface="Arial Narrow"/>
                <a:cs typeface="Arial Narrow"/>
              </a:rPr>
              <a:t> </a:t>
            </a:r>
            <a:r>
              <a:rPr dirty="0" sz="1200">
                <a:latin typeface="Arial Narrow"/>
                <a:cs typeface="Arial Narrow"/>
              </a:rPr>
              <a:t>prilejul,</a:t>
            </a:r>
            <a:r>
              <a:rPr dirty="0" sz="1200" spc="-35">
                <a:latin typeface="Arial Narrow"/>
                <a:cs typeface="Arial Narrow"/>
              </a:rPr>
              <a:t> </a:t>
            </a:r>
            <a:r>
              <a:rPr dirty="0" sz="1200">
                <a:latin typeface="Arial Narrow"/>
                <a:cs typeface="Arial Narrow"/>
              </a:rPr>
              <a:t>ai</a:t>
            </a:r>
            <a:r>
              <a:rPr dirty="0" sz="1200" spc="-40">
                <a:latin typeface="Arial Narrow"/>
                <a:cs typeface="Arial Narrow"/>
              </a:rPr>
              <a:t> </a:t>
            </a:r>
            <a:r>
              <a:rPr dirty="0" sz="1200">
                <a:latin typeface="Arial Narrow"/>
                <a:cs typeface="Arial Narrow"/>
              </a:rPr>
              <a:t>mai</a:t>
            </a:r>
            <a:r>
              <a:rPr dirty="0" sz="1200" spc="-30">
                <a:latin typeface="Arial Narrow"/>
                <a:cs typeface="Arial Narrow"/>
              </a:rPr>
              <a:t> </a:t>
            </a:r>
            <a:r>
              <a:rPr dirty="0" sz="1200">
                <a:latin typeface="Arial Narrow"/>
                <a:cs typeface="Arial Narrow"/>
              </a:rPr>
              <a:t>participa</a:t>
            </a:r>
            <a:r>
              <a:rPr dirty="0" sz="1200" spc="-35">
                <a:latin typeface="Arial Narrow"/>
                <a:cs typeface="Arial Narrow"/>
              </a:rPr>
              <a:t> </a:t>
            </a:r>
            <a:r>
              <a:rPr dirty="0" sz="1200">
                <a:latin typeface="Arial Narrow"/>
                <a:cs typeface="Arial Narrow"/>
              </a:rPr>
              <a:t>în</a:t>
            </a:r>
            <a:r>
              <a:rPr dirty="0" sz="1200" spc="-35">
                <a:latin typeface="Arial Narrow"/>
                <a:cs typeface="Arial Narrow"/>
              </a:rPr>
              <a:t> </a:t>
            </a:r>
            <a:r>
              <a:rPr dirty="0" sz="1200">
                <a:latin typeface="Arial Narrow"/>
                <a:cs typeface="Arial Narrow"/>
              </a:rPr>
              <a:t>proiecte</a:t>
            </a:r>
            <a:r>
              <a:rPr dirty="0" sz="1200" spc="-30">
                <a:latin typeface="Arial Narrow"/>
                <a:cs typeface="Arial Narrow"/>
              </a:rPr>
              <a:t> </a:t>
            </a:r>
            <a:r>
              <a:rPr dirty="0" sz="1200">
                <a:latin typeface="Arial Narrow"/>
                <a:cs typeface="Arial Narrow"/>
              </a:rPr>
              <a:t>Erasmus</a:t>
            </a:r>
            <a:r>
              <a:rPr dirty="0" sz="1200" spc="-30">
                <a:latin typeface="Arial Narrow"/>
                <a:cs typeface="Arial Narrow"/>
              </a:rPr>
              <a:t> </a:t>
            </a:r>
            <a:r>
              <a:rPr dirty="0" sz="1200">
                <a:latin typeface="Arial Narrow"/>
                <a:cs typeface="Arial Narrow"/>
              </a:rPr>
              <a:t>în</a:t>
            </a:r>
            <a:r>
              <a:rPr dirty="0" sz="1200" spc="-35">
                <a:latin typeface="Arial Narrow"/>
                <a:cs typeface="Arial Narrow"/>
              </a:rPr>
              <a:t> </a:t>
            </a:r>
            <a:r>
              <a:rPr dirty="0" sz="1200">
                <a:latin typeface="Arial Narrow"/>
                <a:cs typeface="Arial Narrow"/>
              </a:rPr>
              <a:t>anii</a:t>
            </a:r>
            <a:r>
              <a:rPr dirty="0" sz="1200" spc="-30">
                <a:latin typeface="Arial Narrow"/>
                <a:cs typeface="Arial Narrow"/>
              </a:rPr>
              <a:t> </a:t>
            </a:r>
            <a:r>
              <a:rPr dirty="0" sz="1200">
                <a:latin typeface="Arial Narrow"/>
                <a:cs typeface="Arial Narrow"/>
              </a:rPr>
              <a:t>viitori?</a:t>
            </a:r>
            <a:r>
              <a:rPr dirty="0" sz="1200" spc="-30">
                <a:latin typeface="Arial Narrow"/>
                <a:cs typeface="Arial Narrow"/>
              </a:rPr>
              <a:t> </a:t>
            </a:r>
            <a:r>
              <a:rPr dirty="0" sz="1200">
                <a:latin typeface="Arial Narrow"/>
                <a:cs typeface="Arial Narrow"/>
              </a:rPr>
              <a:t>Justifică</a:t>
            </a:r>
            <a:r>
              <a:rPr dirty="0" sz="1200" spc="-25">
                <a:latin typeface="Arial Narrow"/>
                <a:cs typeface="Arial Narrow"/>
              </a:rPr>
              <a:t> </a:t>
            </a:r>
            <a:r>
              <a:rPr dirty="0" sz="1200">
                <a:latin typeface="Arial Narrow"/>
                <a:cs typeface="Arial Narrow"/>
              </a:rPr>
              <a:t>răspunsul,</a:t>
            </a:r>
            <a:r>
              <a:rPr dirty="0" sz="1200" spc="-30">
                <a:latin typeface="Arial Narrow"/>
                <a:cs typeface="Arial Narrow"/>
              </a:rPr>
              <a:t> </a:t>
            </a:r>
            <a:r>
              <a:rPr dirty="0" sz="1200">
                <a:latin typeface="Arial Narrow"/>
                <a:cs typeface="Arial Narrow"/>
              </a:rPr>
              <a:t>indiferent</a:t>
            </a:r>
            <a:r>
              <a:rPr dirty="0" sz="1200" spc="-30">
                <a:latin typeface="Arial Narrow"/>
                <a:cs typeface="Arial Narrow"/>
              </a:rPr>
              <a:t> </a:t>
            </a:r>
            <a:r>
              <a:rPr dirty="0" sz="1200" spc="-25">
                <a:latin typeface="Arial Narrow"/>
                <a:cs typeface="Arial Narrow"/>
              </a:rPr>
              <a:t>ce </a:t>
            </a:r>
            <a:r>
              <a:rPr dirty="0" sz="1200">
                <a:latin typeface="Arial Narrow"/>
                <a:cs typeface="Arial Narrow"/>
              </a:rPr>
              <a:t>variantă</a:t>
            </a:r>
            <a:r>
              <a:rPr dirty="0" sz="1200" spc="-30">
                <a:latin typeface="Arial Narrow"/>
                <a:cs typeface="Arial Narrow"/>
              </a:rPr>
              <a:t> </a:t>
            </a:r>
            <a:r>
              <a:rPr dirty="0" sz="1200">
                <a:latin typeface="Arial Narrow"/>
                <a:cs typeface="Arial Narrow"/>
              </a:rPr>
              <a:t>ai</a:t>
            </a:r>
            <a:r>
              <a:rPr dirty="0" sz="1200" spc="-25">
                <a:latin typeface="Arial Narrow"/>
                <a:cs typeface="Arial Narrow"/>
              </a:rPr>
              <a:t> </a:t>
            </a:r>
            <a:r>
              <a:rPr dirty="0" sz="1200" spc="-20">
                <a:latin typeface="Arial Narrow"/>
                <a:cs typeface="Arial Narrow"/>
              </a:rPr>
              <a:t>ales.</a:t>
            </a:r>
            <a:endParaRPr sz="1200">
              <a:latin typeface="Arial Narrow"/>
              <a:cs typeface="Arial Narrow"/>
            </a:endParaRPr>
          </a:p>
        </p:txBody>
      </p:sp>
      <p:sp>
        <p:nvSpPr>
          <p:cNvPr id="12" name="object 12" descr=""/>
          <p:cNvSpPr txBox="1"/>
          <p:nvPr/>
        </p:nvSpPr>
        <p:spPr>
          <a:xfrm>
            <a:off x="286219" y="1109218"/>
            <a:ext cx="6811009" cy="27127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algn="ctr" marL="450850">
              <a:lnSpc>
                <a:spcPts val="1410"/>
              </a:lnSpc>
              <a:spcBef>
                <a:spcPts val="100"/>
              </a:spcBef>
            </a:pPr>
            <a:r>
              <a:rPr dirty="0" sz="1200" spc="-10" b="1">
                <a:latin typeface="Arial Narrow"/>
                <a:cs typeface="Arial Narrow"/>
              </a:rPr>
              <a:t>CHESTIONAR</a:t>
            </a:r>
            <a:r>
              <a:rPr dirty="0" sz="1200" spc="5" b="1">
                <a:latin typeface="Arial Narrow"/>
                <a:cs typeface="Arial Narrow"/>
              </a:rPr>
              <a:t> </a:t>
            </a:r>
            <a:r>
              <a:rPr dirty="0" sz="1200" b="1">
                <a:latin typeface="Arial Narrow"/>
                <a:cs typeface="Arial Narrow"/>
              </a:rPr>
              <a:t>DE</a:t>
            </a:r>
            <a:r>
              <a:rPr dirty="0" sz="1200" spc="5" b="1">
                <a:latin typeface="Arial Narrow"/>
                <a:cs typeface="Arial Narrow"/>
              </a:rPr>
              <a:t> </a:t>
            </a:r>
            <a:r>
              <a:rPr dirty="0" sz="1200" spc="-10" b="1">
                <a:latin typeface="Arial Narrow"/>
                <a:cs typeface="Arial Narrow"/>
              </a:rPr>
              <a:t>EVALUARE</a:t>
            </a:r>
            <a:r>
              <a:rPr dirty="0" sz="1200" spc="5" b="1">
                <a:latin typeface="Arial Narrow"/>
                <a:cs typeface="Arial Narrow"/>
              </a:rPr>
              <a:t> </a:t>
            </a:r>
            <a:r>
              <a:rPr dirty="0" sz="1200" spc="-10" b="1">
                <a:latin typeface="Arial Narrow"/>
                <a:cs typeface="Arial Narrow"/>
              </a:rPr>
              <a:t>ELEVI</a:t>
            </a:r>
            <a:endParaRPr sz="1200">
              <a:latin typeface="Arial Narrow"/>
              <a:cs typeface="Arial Narrow"/>
            </a:endParaRPr>
          </a:p>
          <a:p>
            <a:pPr algn="ctr" marL="451484">
              <a:lnSpc>
                <a:spcPts val="1410"/>
              </a:lnSpc>
            </a:pPr>
            <a:r>
              <a:rPr dirty="0" sz="1200" b="1">
                <a:latin typeface="Arial Narrow"/>
                <a:cs typeface="Arial Narrow"/>
              </a:rPr>
              <a:t>PROIECT</a:t>
            </a:r>
            <a:r>
              <a:rPr dirty="0" sz="1200" spc="-10" b="1">
                <a:latin typeface="Arial Narrow"/>
                <a:cs typeface="Arial Narrow"/>
              </a:rPr>
              <a:t> </a:t>
            </a:r>
            <a:r>
              <a:rPr dirty="0" sz="1200" b="1">
                <a:latin typeface="Arial Narrow"/>
                <a:cs typeface="Arial Narrow"/>
              </a:rPr>
              <a:t>ERASMUS+</a:t>
            </a:r>
            <a:r>
              <a:rPr dirty="0" sz="1200" spc="-5" b="1">
                <a:latin typeface="Arial Narrow"/>
                <a:cs typeface="Arial Narrow"/>
              </a:rPr>
              <a:t> </a:t>
            </a:r>
            <a:r>
              <a:rPr dirty="0" sz="1200" b="1">
                <a:latin typeface="Arial Narrow"/>
                <a:cs typeface="Arial Narrow"/>
              </a:rPr>
              <a:t>-</a:t>
            </a:r>
            <a:r>
              <a:rPr dirty="0" sz="1200" spc="-15" b="1">
                <a:latin typeface="Arial Narrow"/>
                <a:cs typeface="Arial Narrow"/>
              </a:rPr>
              <a:t> </a:t>
            </a:r>
            <a:r>
              <a:rPr dirty="0" sz="1200" spc="-10" b="1">
                <a:latin typeface="Arial Narrow"/>
                <a:cs typeface="Arial Narrow"/>
              </a:rPr>
              <a:t>EDUCAȚIE </a:t>
            </a:r>
            <a:r>
              <a:rPr dirty="0" sz="1200" b="1">
                <a:latin typeface="Arial Narrow"/>
                <a:cs typeface="Arial Narrow"/>
              </a:rPr>
              <a:t>ȘCOLARĂ,</a:t>
            </a:r>
            <a:r>
              <a:rPr dirty="0" sz="1200" spc="-10" b="1">
                <a:latin typeface="Arial Narrow"/>
                <a:cs typeface="Arial Narrow"/>
              </a:rPr>
              <a:t> </a:t>
            </a:r>
            <a:r>
              <a:rPr dirty="0" sz="1200" b="1">
                <a:latin typeface="Arial Narrow"/>
                <a:cs typeface="Arial Narrow"/>
              </a:rPr>
              <a:t>nr. </a:t>
            </a:r>
            <a:r>
              <a:rPr dirty="0" sz="1200" spc="-10" b="1">
                <a:latin typeface="Arial Narrow"/>
                <a:cs typeface="Arial Narrow"/>
              </a:rPr>
              <a:t>2024-1-</a:t>
            </a:r>
            <a:r>
              <a:rPr dirty="0" sz="1200" spc="-20" b="1">
                <a:latin typeface="Arial Narrow"/>
                <a:cs typeface="Arial Narrow"/>
              </a:rPr>
              <a:t>RO01-</a:t>
            </a:r>
            <a:r>
              <a:rPr dirty="0" sz="1200" spc="-10" b="1">
                <a:latin typeface="Arial Narrow"/>
                <a:cs typeface="Arial Narrow"/>
              </a:rPr>
              <a:t>KA121-SCH-000229985</a:t>
            </a:r>
            <a:endParaRPr sz="1200">
              <a:latin typeface="Arial Narrow"/>
              <a:cs typeface="Arial Narrow"/>
            </a:endParaRPr>
          </a:p>
          <a:p>
            <a:pPr marL="540385">
              <a:lnSpc>
                <a:spcPts val="1335"/>
              </a:lnSpc>
              <a:spcBef>
                <a:spcPts val="1305"/>
              </a:spcBef>
            </a:pPr>
            <a:r>
              <a:rPr dirty="0" sz="1200" spc="80">
                <a:latin typeface="Arial Narrow"/>
                <a:cs typeface="Arial Narrow"/>
              </a:rPr>
              <a:t>Numele</a:t>
            </a:r>
            <a:r>
              <a:rPr dirty="0" sz="1200" spc="130">
                <a:latin typeface="Arial Narrow"/>
                <a:cs typeface="Arial Narrow"/>
              </a:rPr>
              <a:t> </a:t>
            </a:r>
            <a:r>
              <a:rPr dirty="0" sz="1200" spc="50">
                <a:latin typeface="Arial Narrow"/>
                <a:cs typeface="Arial Narrow"/>
              </a:rPr>
              <a:t>și</a:t>
            </a:r>
            <a:r>
              <a:rPr dirty="0" sz="1200" spc="125">
                <a:latin typeface="Arial Narrow"/>
                <a:cs typeface="Arial Narrow"/>
              </a:rPr>
              <a:t> </a:t>
            </a:r>
            <a:r>
              <a:rPr dirty="0" sz="1200" spc="85">
                <a:latin typeface="Arial Narrow"/>
                <a:cs typeface="Arial Narrow"/>
              </a:rPr>
              <a:t>prenumele</a:t>
            </a:r>
            <a:r>
              <a:rPr dirty="0" sz="1200" spc="120">
                <a:latin typeface="Arial Narrow"/>
                <a:cs typeface="Arial Narrow"/>
              </a:rPr>
              <a:t> </a:t>
            </a:r>
            <a:r>
              <a:rPr dirty="0" sz="1200" spc="80">
                <a:latin typeface="Arial Narrow"/>
                <a:cs typeface="Arial Narrow"/>
              </a:rPr>
              <a:t>elevului</a:t>
            </a:r>
            <a:endParaRPr sz="1200">
              <a:latin typeface="Arial Narrow"/>
              <a:cs typeface="Arial Narrow"/>
            </a:endParaRPr>
          </a:p>
          <a:p>
            <a:pPr marL="540385">
              <a:lnSpc>
                <a:spcPts val="1305"/>
              </a:lnSpc>
            </a:pPr>
            <a:r>
              <a:rPr dirty="0" sz="1200">
                <a:latin typeface="Arial"/>
                <a:cs typeface="Arial"/>
              </a:rPr>
              <a:t>Rizescu</a:t>
            </a:r>
            <a:r>
              <a:rPr dirty="0" sz="1200" spc="315">
                <a:latin typeface="Arial"/>
                <a:cs typeface="Arial"/>
              </a:rPr>
              <a:t>  </a:t>
            </a:r>
            <a:r>
              <a:rPr dirty="0" sz="1200">
                <a:latin typeface="Arial"/>
                <a:cs typeface="Arial"/>
              </a:rPr>
              <a:t>Andreea-</a:t>
            </a:r>
            <a:r>
              <a:rPr dirty="0" sz="1200" spc="-10">
                <a:latin typeface="Arial"/>
                <a:cs typeface="Arial"/>
              </a:rPr>
              <a:t>Larisa</a:t>
            </a:r>
            <a:r>
              <a:rPr dirty="0" sz="1200" spc="-10">
                <a:latin typeface="Arial Narrow"/>
                <a:cs typeface="Arial Narrow"/>
              </a:rPr>
              <a:t>:</a:t>
            </a:r>
            <a:endParaRPr sz="1200">
              <a:latin typeface="Arial Narrow"/>
              <a:cs typeface="Arial Narrow"/>
            </a:endParaRPr>
          </a:p>
          <a:p>
            <a:pPr marL="540385">
              <a:lnSpc>
                <a:spcPts val="1410"/>
              </a:lnSpc>
            </a:pPr>
            <a:r>
              <a:rPr dirty="0" sz="1200" spc="-10">
                <a:latin typeface="Arial Narrow"/>
                <a:cs typeface="Arial Narrow"/>
              </a:rPr>
              <a:t>Clasa:I</a:t>
            </a:r>
            <a:r>
              <a:rPr dirty="0" sz="1200" spc="-10">
                <a:latin typeface="Arial"/>
                <a:cs typeface="Arial"/>
              </a:rPr>
              <a:t>X-</a:t>
            </a:r>
            <a:r>
              <a:rPr dirty="0" sz="1200">
                <a:latin typeface="Arial"/>
                <a:cs typeface="Arial"/>
              </a:rPr>
              <a:t>a</a:t>
            </a:r>
            <a:r>
              <a:rPr dirty="0" sz="1200" spc="-10">
                <a:latin typeface="Arial"/>
                <a:cs typeface="Arial"/>
              </a:rPr>
              <a:t> </a:t>
            </a:r>
            <a:r>
              <a:rPr dirty="0" sz="1200" spc="-50">
                <a:latin typeface="Arial"/>
                <a:cs typeface="Arial"/>
              </a:rPr>
              <a:t>A</a:t>
            </a:r>
            <a:endParaRPr sz="12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409"/>
              </a:spcBef>
            </a:pPr>
            <a:endParaRPr sz="1200">
              <a:latin typeface="Arial"/>
              <a:cs typeface="Arial"/>
            </a:endParaRPr>
          </a:p>
          <a:p>
            <a:pPr marL="12700" marR="5080" indent="228600">
              <a:lnSpc>
                <a:spcPts val="1400"/>
              </a:lnSpc>
            </a:pPr>
            <a:r>
              <a:rPr dirty="0" sz="1200">
                <a:latin typeface="Arial Narrow"/>
                <a:cs typeface="Arial Narrow"/>
              </a:rPr>
              <a:t>Completează</a:t>
            </a:r>
            <a:r>
              <a:rPr dirty="0" sz="1200" spc="-20">
                <a:latin typeface="Arial Narrow"/>
                <a:cs typeface="Arial Narrow"/>
              </a:rPr>
              <a:t> </a:t>
            </a:r>
            <a:r>
              <a:rPr dirty="0" sz="1200">
                <a:latin typeface="Arial Narrow"/>
                <a:cs typeface="Arial Narrow"/>
              </a:rPr>
              <a:t>acest</a:t>
            </a:r>
            <a:r>
              <a:rPr dirty="0" sz="1200" spc="-20">
                <a:latin typeface="Arial Narrow"/>
                <a:cs typeface="Arial Narrow"/>
              </a:rPr>
              <a:t> </a:t>
            </a:r>
            <a:r>
              <a:rPr dirty="0" sz="1200">
                <a:latin typeface="Arial Narrow"/>
                <a:cs typeface="Arial Narrow"/>
              </a:rPr>
              <a:t>formular,</a:t>
            </a:r>
            <a:r>
              <a:rPr dirty="0" sz="1200" spc="-15">
                <a:latin typeface="Arial Narrow"/>
                <a:cs typeface="Arial Narrow"/>
              </a:rPr>
              <a:t> </a:t>
            </a:r>
            <a:r>
              <a:rPr dirty="0" sz="1200">
                <a:latin typeface="Arial Narrow"/>
                <a:cs typeface="Arial Narrow"/>
              </a:rPr>
              <a:t>bifând</a:t>
            </a:r>
            <a:r>
              <a:rPr dirty="0" sz="1200" spc="-20">
                <a:latin typeface="Arial Narrow"/>
                <a:cs typeface="Arial Narrow"/>
              </a:rPr>
              <a:t> </a:t>
            </a:r>
            <a:r>
              <a:rPr dirty="0" sz="1200">
                <a:latin typeface="Arial Narrow"/>
                <a:cs typeface="Arial Narrow"/>
              </a:rPr>
              <a:t>sau</a:t>
            </a:r>
            <a:r>
              <a:rPr dirty="0" sz="1200" spc="-15">
                <a:latin typeface="Arial Narrow"/>
                <a:cs typeface="Arial Narrow"/>
              </a:rPr>
              <a:t> </a:t>
            </a:r>
            <a:r>
              <a:rPr dirty="0" sz="1200">
                <a:latin typeface="Arial Narrow"/>
                <a:cs typeface="Arial Narrow"/>
              </a:rPr>
              <a:t>încercuind</a:t>
            </a:r>
            <a:r>
              <a:rPr dirty="0" sz="1200" spc="-30">
                <a:latin typeface="Arial Narrow"/>
                <a:cs typeface="Arial Narrow"/>
              </a:rPr>
              <a:t> </a:t>
            </a:r>
            <a:r>
              <a:rPr dirty="0" sz="1200">
                <a:latin typeface="Arial Narrow"/>
                <a:cs typeface="Arial Narrow"/>
              </a:rPr>
              <a:t>litera</a:t>
            </a:r>
            <a:r>
              <a:rPr dirty="0" sz="1200" spc="-15">
                <a:latin typeface="Arial Narrow"/>
                <a:cs typeface="Arial Narrow"/>
              </a:rPr>
              <a:t> </a:t>
            </a:r>
            <a:r>
              <a:rPr dirty="0" sz="1200">
                <a:latin typeface="Arial Narrow"/>
                <a:cs typeface="Arial Narrow"/>
              </a:rPr>
              <a:t>corespunzătoare</a:t>
            </a:r>
            <a:r>
              <a:rPr dirty="0" sz="1200" spc="-20">
                <a:latin typeface="Arial Narrow"/>
                <a:cs typeface="Arial Narrow"/>
              </a:rPr>
              <a:t> </a:t>
            </a:r>
            <a:r>
              <a:rPr dirty="0" sz="1200">
                <a:latin typeface="Arial Narrow"/>
                <a:cs typeface="Arial Narrow"/>
              </a:rPr>
              <a:t>răspunsului</a:t>
            </a:r>
            <a:r>
              <a:rPr dirty="0" sz="1200" spc="-15">
                <a:latin typeface="Arial Narrow"/>
                <a:cs typeface="Arial Narrow"/>
              </a:rPr>
              <a:t> </a:t>
            </a:r>
            <a:r>
              <a:rPr dirty="0" sz="1200">
                <a:latin typeface="Arial Narrow"/>
                <a:cs typeface="Arial Narrow"/>
              </a:rPr>
              <a:t>pe</a:t>
            </a:r>
            <a:r>
              <a:rPr dirty="0" sz="1200" spc="20">
                <a:latin typeface="Arial Narrow"/>
                <a:cs typeface="Arial Narrow"/>
              </a:rPr>
              <a:t> </a:t>
            </a:r>
            <a:r>
              <a:rPr dirty="0" sz="1200">
                <a:latin typeface="Arial Narrow"/>
                <a:cs typeface="Arial Narrow"/>
              </a:rPr>
              <a:t>care</a:t>
            </a:r>
            <a:r>
              <a:rPr dirty="0" sz="1200" spc="-30">
                <a:latin typeface="Arial Narrow"/>
                <a:cs typeface="Arial Narrow"/>
              </a:rPr>
              <a:t> </a:t>
            </a:r>
            <a:r>
              <a:rPr dirty="0" sz="1200">
                <a:latin typeface="Arial Narrow"/>
                <a:cs typeface="Arial Narrow"/>
              </a:rPr>
              <a:t>dorești</a:t>
            </a:r>
            <a:r>
              <a:rPr dirty="0" sz="1200" spc="-15">
                <a:latin typeface="Arial Narrow"/>
                <a:cs typeface="Arial Narrow"/>
              </a:rPr>
              <a:t> </a:t>
            </a:r>
            <a:r>
              <a:rPr dirty="0" sz="1200">
                <a:latin typeface="Arial Narrow"/>
                <a:cs typeface="Arial Narrow"/>
              </a:rPr>
              <a:t>să</a:t>
            </a:r>
            <a:r>
              <a:rPr dirty="0" sz="1200" spc="-20">
                <a:latin typeface="Arial Narrow"/>
                <a:cs typeface="Arial Narrow"/>
              </a:rPr>
              <a:t> </a:t>
            </a:r>
            <a:r>
              <a:rPr dirty="0" sz="1200">
                <a:latin typeface="Arial Narrow"/>
                <a:cs typeface="Arial Narrow"/>
              </a:rPr>
              <a:t>îl</a:t>
            </a:r>
            <a:r>
              <a:rPr dirty="0" sz="1200" spc="-15">
                <a:latin typeface="Arial Narrow"/>
                <a:cs typeface="Arial Narrow"/>
              </a:rPr>
              <a:t> </a:t>
            </a:r>
            <a:r>
              <a:rPr dirty="0" sz="1200">
                <a:latin typeface="Arial Narrow"/>
                <a:cs typeface="Arial Narrow"/>
              </a:rPr>
              <a:t>dai.</a:t>
            </a:r>
            <a:r>
              <a:rPr dirty="0" sz="1200" spc="-35">
                <a:latin typeface="Arial Narrow"/>
                <a:cs typeface="Arial Narrow"/>
              </a:rPr>
              <a:t> </a:t>
            </a:r>
            <a:r>
              <a:rPr dirty="0" sz="1200">
                <a:latin typeface="Arial Narrow"/>
                <a:cs typeface="Arial Narrow"/>
              </a:rPr>
              <a:t>Poți</a:t>
            </a:r>
            <a:r>
              <a:rPr dirty="0" sz="1200" spc="35">
                <a:latin typeface="Arial Narrow"/>
                <a:cs typeface="Arial Narrow"/>
              </a:rPr>
              <a:t> </a:t>
            </a:r>
            <a:r>
              <a:rPr dirty="0" sz="1200" spc="-25">
                <a:latin typeface="Arial Narrow"/>
                <a:cs typeface="Arial Narrow"/>
              </a:rPr>
              <a:t>să </a:t>
            </a:r>
            <a:r>
              <a:rPr dirty="0" sz="1200">
                <a:latin typeface="Arial Narrow"/>
                <a:cs typeface="Arial Narrow"/>
              </a:rPr>
              <a:t>bifezi/să</a:t>
            </a:r>
            <a:r>
              <a:rPr dirty="0" sz="1200" spc="-15">
                <a:latin typeface="Arial Narrow"/>
                <a:cs typeface="Arial Narrow"/>
              </a:rPr>
              <a:t> </a:t>
            </a:r>
            <a:r>
              <a:rPr dirty="0" sz="1200">
                <a:latin typeface="Arial Narrow"/>
                <a:cs typeface="Arial Narrow"/>
              </a:rPr>
              <a:t>încercuiești</a:t>
            </a:r>
            <a:r>
              <a:rPr dirty="0" sz="1200" spc="-10">
                <a:latin typeface="Arial Narrow"/>
                <a:cs typeface="Arial Narrow"/>
              </a:rPr>
              <a:t> </a:t>
            </a:r>
            <a:r>
              <a:rPr dirty="0" sz="1200">
                <a:latin typeface="Arial Narrow"/>
                <a:cs typeface="Arial Narrow"/>
              </a:rPr>
              <a:t>mai</a:t>
            </a:r>
            <a:r>
              <a:rPr dirty="0" sz="1200" spc="-30">
                <a:latin typeface="Arial Narrow"/>
                <a:cs typeface="Arial Narrow"/>
              </a:rPr>
              <a:t> </a:t>
            </a:r>
            <a:r>
              <a:rPr dirty="0" sz="1200">
                <a:latin typeface="Arial Narrow"/>
                <a:cs typeface="Arial Narrow"/>
              </a:rPr>
              <a:t>multe</a:t>
            </a:r>
            <a:r>
              <a:rPr dirty="0" sz="1200" spc="-10">
                <a:latin typeface="Arial Narrow"/>
                <a:cs typeface="Arial Narrow"/>
              </a:rPr>
              <a:t> </a:t>
            </a:r>
            <a:r>
              <a:rPr dirty="0" sz="1200">
                <a:latin typeface="Arial Narrow"/>
                <a:cs typeface="Arial Narrow"/>
              </a:rPr>
              <a:t>litere,</a:t>
            </a:r>
            <a:r>
              <a:rPr dirty="0" sz="1200" spc="-15">
                <a:latin typeface="Arial Narrow"/>
                <a:cs typeface="Arial Narrow"/>
              </a:rPr>
              <a:t> </a:t>
            </a:r>
            <a:r>
              <a:rPr dirty="0" sz="1200">
                <a:latin typeface="Arial Narrow"/>
                <a:cs typeface="Arial Narrow"/>
              </a:rPr>
              <a:t>ca</a:t>
            </a:r>
            <a:r>
              <a:rPr dirty="0" sz="1200" spc="-10">
                <a:latin typeface="Arial Narrow"/>
                <a:cs typeface="Arial Narrow"/>
              </a:rPr>
              <a:t> </a:t>
            </a:r>
            <a:r>
              <a:rPr dirty="0" sz="1200">
                <a:latin typeface="Arial Narrow"/>
                <a:cs typeface="Arial Narrow"/>
              </a:rPr>
              <a:t>răspuns</a:t>
            </a:r>
            <a:r>
              <a:rPr dirty="0" sz="1200" spc="-15">
                <a:latin typeface="Arial Narrow"/>
                <a:cs typeface="Arial Narrow"/>
              </a:rPr>
              <a:t> </a:t>
            </a:r>
            <a:r>
              <a:rPr dirty="0" sz="1200">
                <a:latin typeface="Arial Narrow"/>
                <a:cs typeface="Arial Narrow"/>
              </a:rPr>
              <a:t>la</a:t>
            </a:r>
            <a:r>
              <a:rPr dirty="0" sz="1200" spc="-10">
                <a:latin typeface="Arial Narrow"/>
                <a:cs typeface="Arial Narrow"/>
              </a:rPr>
              <a:t> </a:t>
            </a:r>
            <a:r>
              <a:rPr dirty="0" sz="1200">
                <a:latin typeface="Arial Narrow"/>
                <a:cs typeface="Arial Narrow"/>
              </a:rPr>
              <a:t>fiecare</a:t>
            </a:r>
            <a:r>
              <a:rPr dirty="0" sz="1200" spc="-15">
                <a:latin typeface="Arial Narrow"/>
                <a:cs typeface="Arial Narrow"/>
              </a:rPr>
              <a:t> </a:t>
            </a:r>
            <a:r>
              <a:rPr dirty="0" sz="1200" spc="-10">
                <a:latin typeface="Arial Narrow"/>
                <a:cs typeface="Arial Narrow"/>
              </a:rPr>
              <a:t>întrebare.</a:t>
            </a:r>
            <a:endParaRPr sz="1200">
              <a:latin typeface="Arial Narrow"/>
              <a:cs typeface="Arial Narrow"/>
            </a:endParaRPr>
          </a:p>
          <a:p>
            <a:pPr marL="711835" indent="-228600">
              <a:lnSpc>
                <a:spcPct val="100000"/>
              </a:lnSpc>
              <a:spcBef>
                <a:spcPts val="1000"/>
              </a:spcBef>
              <a:buAutoNum type="arabicPeriod"/>
              <a:tabLst>
                <a:tab pos="711835" algn="l"/>
              </a:tabLst>
            </a:pPr>
            <a:r>
              <a:rPr dirty="0" sz="1200">
                <a:latin typeface="Arial Narrow"/>
                <a:cs typeface="Arial Narrow"/>
              </a:rPr>
              <a:t>De</a:t>
            </a:r>
            <a:r>
              <a:rPr dirty="0" sz="1200" spc="-20">
                <a:latin typeface="Arial Narrow"/>
                <a:cs typeface="Arial Narrow"/>
              </a:rPr>
              <a:t> </a:t>
            </a:r>
            <a:r>
              <a:rPr dirty="0" sz="1200">
                <a:latin typeface="Arial Narrow"/>
                <a:cs typeface="Arial Narrow"/>
              </a:rPr>
              <a:t>unde</a:t>
            </a:r>
            <a:r>
              <a:rPr dirty="0" sz="1200" spc="-30">
                <a:latin typeface="Arial Narrow"/>
                <a:cs typeface="Arial Narrow"/>
              </a:rPr>
              <a:t> </a:t>
            </a:r>
            <a:r>
              <a:rPr dirty="0" sz="1200">
                <a:latin typeface="Arial Narrow"/>
                <a:cs typeface="Arial Narrow"/>
              </a:rPr>
              <a:t>ai</a:t>
            </a:r>
            <a:r>
              <a:rPr dirty="0" sz="1200" spc="-20">
                <a:latin typeface="Arial Narrow"/>
                <a:cs typeface="Arial Narrow"/>
              </a:rPr>
              <a:t> </a:t>
            </a:r>
            <a:r>
              <a:rPr dirty="0" sz="1200">
                <a:latin typeface="Arial Narrow"/>
                <a:cs typeface="Arial Narrow"/>
              </a:rPr>
              <a:t>aflat</a:t>
            </a:r>
            <a:r>
              <a:rPr dirty="0" sz="1200" spc="-30">
                <a:latin typeface="Arial Narrow"/>
                <a:cs typeface="Arial Narrow"/>
              </a:rPr>
              <a:t> </a:t>
            </a:r>
            <a:r>
              <a:rPr dirty="0" sz="1200">
                <a:latin typeface="Arial Narrow"/>
                <a:cs typeface="Arial Narrow"/>
              </a:rPr>
              <a:t>despre</a:t>
            </a:r>
            <a:r>
              <a:rPr dirty="0" sz="1200" spc="-25">
                <a:latin typeface="Arial Narrow"/>
                <a:cs typeface="Arial Narrow"/>
              </a:rPr>
              <a:t> </a:t>
            </a:r>
            <a:r>
              <a:rPr dirty="0" sz="1200">
                <a:latin typeface="Arial Narrow"/>
                <a:cs typeface="Arial Narrow"/>
              </a:rPr>
              <a:t>proiectul</a:t>
            </a:r>
            <a:r>
              <a:rPr dirty="0" sz="1200" spc="-25">
                <a:latin typeface="Arial Narrow"/>
                <a:cs typeface="Arial Narrow"/>
              </a:rPr>
              <a:t> </a:t>
            </a:r>
            <a:r>
              <a:rPr dirty="0" sz="1200">
                <a:latin typeface="Arial Narrow"/>
                <a:cs typeface="Arial Narrow"/>
              </a:rPr>
              <a:t>Erasmus</a:t>
            </a:r>
            <a:r>
              <a:rPr dirty="0" sz="1200" spc="-25">
                <a:latin typeface="Arial Narrow"/>
                <a:cs typeface="Arial Narrow"/>
              </a:rPr>
              <a:t> </a:t>
            </a:r>
            <a:r>
              <a:rPr dirty="0" sz="1200">
                <a:latin typeface="Arial Narrow"/>
                <a:cs typeface="Arial Narrow"/>
              </a:rPr>
              <a:t>la</a:t>
            </a:r>
            <a:r>
              <a:rPr dirty="0" sz="1200" spc="-20">
                <a:latin typeface="Arial Narrow"/>
                <a:cs typeface="Arial Narrow"/>
              </a:rPr>
              <a:t> </a:t>
            </a:r>
            <a:r>
              <a:rPr dirty="0" sz="1200">
                <a:latin typeface="Arial Narrow"/>
                <a:cs typeface="Arial Narrow"/>
              </a:rPr>
              <a:t>care</a:t>
            </a:r>
            <a:r>
              <a:rPr dirty="0" sz="1200" spc="-30">
                <a:latin typeface="Arial Narrow"/>
                <a:cs typeface="Arial Narrow"/>
              </a:rPr>
              <a:t> </a:t>
            </a:r>
            <a:r>
              <a:rPr dirty="0" sz="1200">
                <a:latin typeface="Arial Narrow"/>
                <a:cs typeface="Arial Narrow"/>
              </a:rPr>
              <a:t>ai</a:t>
            </a:r>
            <a:r>
              <a:rPr dirty="0" sz="1200" spc="-25">
                <a:latin typeface="Arial Narrow"/>
                <a:cs typeface="Arial Narrow"/>
              </a:rPr>
              <a:t> </a:t>
            </a:r>
            <a:r>
              <a:rPr dirty="0" sz="1200" spc="-10">
                <a:latin typeface="Arial Narrow"/>
                <a:cs typeface="Arial Narrow"/>
              </a:rPr>
              <a:t>participat?</a:t>
            </a:r>
            <a:endParaRPr sz="1200">
              <a:latin typeface="Arial Narrow"/>
              <a:cs typeface="Arial Narrow"/>
            </a:endParaRPr>
          </a:p>
          <a:p>
            <a:pPr lvl="1" marL="939800" indent="-227965">
              <a:lnSpc>
                <a:spcPct val="100000"/>
              </a:lnSpc>
              <a:spcBef>
                <a:spcPts val="50"/>
              </a:spcBef>
              <a:buAutoNum type="alphaLcPeriod"/>
              <a:tabLst>
                <a:tab pos="939800" algn="l"/>
              </a:tabLst>
            </a:pPr>
            <a:r>
              <a:rPr dirty="0" sz="1200">
                <a:latin typeface="Arial Narrow"/>
                <a:cs typeface="Arial Narrow"/>
              </a:rPr>
              <a:t>de</a:t>
            </a:r>
            <a:r>
              <a:rPr dirty="0" sz="1200" spc="-20">
                <a:latin typeface="Arial Narrow"/>
                <a:cs typeface="Arial Narrow"/>
              </a:rPr>
              <a:t> </a:t>
            </a:r>
            <a:r>
              <a:rPr dirty="0" sz="1200">
                <a:latin typeface="Arial Narrow"/>
                <a:cs typeface="Arial Narrow"/>
              </a:rPr>
              <a:t>la</a:t>
            </a:r>
            <a:r>
              <a:rPr dirty="0" sz="1200" spc="-25">
                <a:latin typeface="Arial Narrow"/>
                <a:cs typeface="Arial Narrow"/>
              </a:rPr>
              <a:t> </a:t>
            </a:r>
            <a:r>
              <a:rPr dirty="0" sz="1200">
                <a:latin typeface="Arial Narrow"/>
                <a:cs typeface="Arial Narrow"/>
              </a:rPr>
              <a:t>un</a:t>
            </a:r>
            <a:r>
              <a:rPr dirty="0" sz="1200" spc="-15">
                <a:latin typeface="Arial Narrow"/>
                <a:cs typeface="Arial Narrow"/>
              </a:rPr>
              <a:t> </a:t>
            </a:r>
            <a:r>
              <a:rPr dirty="0" sz="1200">
                <a:latin typeface="Arial Narrow"/>
                <a:cs typeface="Arial Narrow"/>
              </a:rPr>
              <a:t>coleg/o</a:t>
            </a:r>
            <a:r>
              <a:rPr dirty="0" sz="1200" spc="-20">
                <a:latin typeface="Arial Narrow"/>
                <a:cs typeface="Arial Narrow"/>
              </a:rPr>
              <a:t> </a:t>
            </a:r>
            <a:r>
              <a:rPr dirty="0" sz="1200" spc="-10">
                <a:latin typeface="Arial Narrow"/>
                <a:cs typeface="Arial Narrow"/>
              </a:rPr>
              <a:t>colegă;</a:t>
            </a:r>
            <a:endParaRPr sz="1200">
              <a:latin typeface="Arial Narrow"/>
              <a:cs typeface="Arial Narrow"/>
            </a:endParaRPr>
          </a:p>
          <a:p>
            <a:pPr lvl="1" marL="939800" indent="-227965">
              <a:lnSpc>
                <a:spcPct val="100000"/>
              </a:lnSpc>
              <a:spcBef>
                <a:spcPts val="45"/>
              </a:spcBef>
              <a:buAutoNum type="alphaLcPeriod"/>
              <a:tabLst>
                <a:tab pos="939800" algn="l"/>
              </a:tabLst>
            </a:pPr>
            <a:r>
              <a:rPr dirty="0" sz="1200">
                <a:latin typeface="Arial Narrow"/>
                <a:cs typeface="Arial Narrow"/>
              </a:rPr>
              <a:t>de pe</a:t>
            </a:r>
            <a:r>
              <a:rPr dirty="0" sz="1200" spc="5">
                <a:latin typeface="Arial Narrow"/>
                <a:cs typeface="Arial Narrow"/>
              </a:rPr>
              <a:t> </a:t>
            </a:r>
            <a:r>
              <a:rPr dirty="0" sz="1200" spc="-10">
                <a:latin typeface="Arial Narrow"/>
                <a:cs typeface="Arial Narrow"/>
              </a:rPr>
              <a:t>site-</a:t>
            </a:r>
            <a:r>
              <a:rPr dirty="0" sz="1200">
                <a:latin typeface="Arial Narrow"/>
                <a:cs typeface="Arial Narrow"/>
              </a:rPr>
              <a:t>ul </a:t>
            </a:r>
            <a:r>
              <a:rPr dirty="0" sz="1200" spc="-10">
                <a:latin typeface="Arial Narrow"/>
                <a:cs typeface="Arial Narrow"/>
              </a:rPr>
              <a:t>școlii;</a:t>
            </a:r>
            <a:endParaRPr sz="1200">
              <a:latin typeface="Arial Narrow"/>
              <a:cs typeface="Arial Narrow"/>
            </a:endParaRPr>
          </a:p>
          <a:p>
            <a:pPr lvl="1" marL="940435" indent="-228600">
              <a:lnSpc>
                <a:spcPct val="100000"/>
              </a:lnSpc>
              <a:spcBef>
                <a:spcPts val="50"/>
              </a:spcBef>
              <a:buAutoNum type="alphaLcPeriod"/>
              <a:tabLst>
                <a:tab pos="940435" algn="l"/>
              </a:tabLst>
            </a:pPr>
            <a:r>
              <a:rPr dirty="0" sz="1200">
                <a:latin typeface="Arial Narrow"/>
                <a:cs typeface="Arial Narrow"/>
              </a:rPr>
              <a:t>de</a:t>
            </a:r>
            <a:r>
              <a:rPr dirty="0" sz="1200" spc="-10">
                <a:latin typeface="Arial Narrow"/>
                <a:cs typeface="Arial Narrow"/>
              </a:rPr>
              <a:t> </a:t>
            </a:r>
            <a:r>
              <a:rPr dirty="0" sz="1200">
                <a:latin typeface="Arial Narrow"/>
                <a:cs typeface="Arial Narrow"/>
              </a:rPr>
              <a:t>la</a:t>
            </a:r>
            <a:r>
              <a:rPr dirty="0" sz="1200" spc="-20">
                <a:latin typeface="Arial Narrow"/>
                <a:cs typeface="Arial Narrow"/>
              </a:rPr>
              <a:t> </a:t>
            </a:r>
            <a:r>
              <a:rPr dirty="0" sz="1200">
                <a:latin typeface="Arial Narrow"/>
                <a:cs typeface="Arial Narrow"/>
              </a:rPr>
              <a:t>un</a:t>
            </a:r>
            <a:r>
              <a:rPr dirty="0" sz="1200" spc="-15">
                <a:latin typeface="Arial Narrow"/>
                <a:cs typeface="Arial Narrow"/>
              </a:rPr>
              <a:t> </a:t>
            </a:r>
            <a:r>
              <a:rPr dirty="0" sz="1200" spc="-10">
                <a:latin typeface="Arial Narrow"/>
                <a:cs typeface="Arial Narrow"/>
              </a:rPr>
              <a:t>profesor/diriginte;</a:t>
            </a:r>
            <a:endParaRPr sz="1200">
              <a:latin typeface="Arial Narrow"/>
              <a:cs typeface="Arial Narrow"/>
            </a:endParaRPr>
          </a:p>
          <a:p>
            <a:pPr lvl="1" marL="939800" indent="-227965">
              <a:lnSpc>
                <a:spcPct val="100000"/>
              </a:lnSpc>
              <a:spcBef>
                <a:spcPts val="50"/>
              </a:spcBef>
              <a:buAutoNum type="alphaLcPeriod"/>
              <a:tabLst>
                <a:tab pos="939800" algn="l"/>
              </a:tabLst>
            </a:pPr>
            <a:r>
              <a:rPr dirty="0" sz="1200">
                <a:latin typeface="Arial Narrow"/>
                <a:cs typeface="Arial Narrow"/>
              </a:rPr>
              <a:t>altă</a:t>
            </a:r>
            <a:r>
              <a:rPr dirty="0" sz="1200" spc="-30">
                <a:latin typeface="Arial Narrow"/>
                <a:cs typeface="Arial Narrow"/>
              </a:rPr>
              <a:t> </a:t>
            </a:r>
            <a:r>
              <a:rPr dirty="0" sz="1200">
                <a:latin typeface="Arial Narrow"/>
                <a:cs typeface="Arial Narrow"/>
              </a:rPr>
              <a:t>variantă:</a:t>
            </a:r>
            <a:r>
              <a:rPr dirty="0" sz="1200" spc="-40">
                <a:latin typeface="Arial Narrow"/>
                <a:cs typeface="Arial Narrow"/>
              </a:rPr>
              <a:t> </a:t>
            </a:r>
            <a:r>
              <a:rPr dirty="0" sz="1200" spc="-10">
                <a:latin typeface="Arial Narrow"/>
                <a:cs typeface="Arial Narrow"/>
              </a:rPr>
              <a:t>…………..</a:t>
            </a:r>
            <a:endParaRPr sz="1200">
              <a:latin typeface="Arial Narrow"/>
              <a:cs typeface="Arial Narrow"/>
            </a:endParaRPr>
          </a:p>
        </p:txBody>
      </p:sp>
      <p:sp>
        <p:nvSpPr>
          <p:cNvPr id="13" name="object 13" descr=""/>
          <p:cNvSpPr/>
          <p:nvPr/>
        </p:nvSpPr>
        <p:spPr>
          <a:xfrm>
            <a:off x="911275" y="3427856"/>
            <a:ext cx="256540" cy="249554"/>
          </a:xfrm>
          <a:custGeom>
            <a:avLst/>
            <a:gdLst/>
            <a:ahLst/>
            <a:cxnLst/>
            <a:rect l="l" t="t" r="r" b="b"/>
            <a:pathLst>
              <a:path w="256540" h="249554">
                <a:moveTo>
                  <a:pt x="255930" y="124676"/>
                </a:moveTo>
                <a:lnTo>
                  <a:pt x="245874" y="76145"/>
                </a:lnTo>
                <a:lnTo>
                  <a:pt x="218451" y="36515"/>
                </a:lnTo>
                <a:lnTo>
                  <a:pt x="177775" y="9797"/>
                </a:lnTo>
                <a:lnTo>
                  <a:pt x="127965" y="0"/>
                </a:lnTo>
                <a:lnTo>
                  <a:pt x="78154" y="9797"/>
                </a:lnTo>
                <a:lnTo>
                  <a:pt x="37479" y="36515"/>
                </a:lnTo>
                <a:lnTo>
                  <a:pt x="10055" y="76145"/>
                </a:lnTo>
                <a:lnTo>
                  <a:pt x="0" y="124676"/>
                </a:lnTo>
                <a:lnTo>
                  <a:pt x="10055" y="173206"/>
                </a:lnTo>
                <a:lnTo>
                  <a:pt x="37479" y="212836"/>
                </a:lnTo>
                <a:lnTo>
                  <a:pt x="78154" y="239554"/>
                </a:lnTo>
                <a:lnTo>
                  <a:pt x="127965" y="249352"/>
                </a:lnTo>
                <a:lnTo>
                  <a:pt x="177775" y="239554"/>
                </a:lnTo>
                <a:lnTo>
                  <a:pt x="218451" y="212836"/>
                </a:lnTo>
                <a:lnTo>
                  <a:pt x="245874" y="173206"/>
                </a:lnTo>
                <a:lnTo>
                  <a:pt x="255930" y="124676"/>
                </a:lnTo>
                <a:close/>
              </a:path>
            </a:pathLst>
          </a:custGeom>
          <a:ln w="38100">
            <a:solidFill>
              <a:srgbClr val="FF4014"/>
            </a:solidFill>
          </a:ln>
        </p:spPr>
        <p:txBody>
          <a:bodyPr wrap="square" lIns="0" tIns="0" rIns="0" bIns="0" rtlCol="0"/>
          <a:lstStyle/>
          <a:p/>
        </p:txBody>
      </p:sp>
      <p:pic>
        <p:nvPicPr>
          <p:cNvPr id="14" name="object 14" descr="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92225" y="3988790"/>
            <a:ext cx="266865" cy="403949"/>
          </a:xfrm>
          <a:prstGeom prst="rect">
            <a:avLst/>
          </a:prstGeom>
        </p:spPr>
      </p:pic>
      <p:sp>
        <p:nvSpPr>
          <p:cNvPr id="15" name="object 15" descr=""/>
          <p:cNvSpPr/>
          <p:nvPr/>
        </p:nvSpPr>
        <p:spPr>
          <a:xfrm>
            <a:off x="900379" y="5685904"/>
            <a:ext cx="230504" cy="230504"/>
          </a:xfrm>
          <a:custGeom>
            <a:avLst/>
            <a:gdLst/>
            <a:ahLst/>
            <a:cxnLst/>
            <a:rect l="l" t="t" r="r" b="b"/>
            <a:pathLst>
              <a:path w="230505" h="230504">
                <a:moveTo>
                  <a:pt x="230047" y="115023"/>
                </a:moveTo>
                <a:lnTo>
                  <a:pt x="221008" y="70251"/>
                </a:lnTo>
                <a:lnTo>
                  <a:pt x="196357" y="33689"/>
                </a:lnTo>
                <a:lnTo>
                  <a:pt x="159796" y="9039"/>
                </a:lnTo>
                <a:lnTo>
                  <a:pt x="115023" y="0"/>
                </a:lnTo>
                <a:lnTo>
                  <a:pt x="70251" y="9039"/>
                </a:lnTo>
                <a:lnTo>
                  <a:pt x="33689" y="33689"/>
                </a:lnTo>
                <a:lnTo>
                  <a:pt x="9039" y="70251"/>
                </a:lnTo>
                <a:lnTo>
                  <a:pt x="0" y="115023"/>
                </a:lnTo>
                <a:lnTo>
                  <a:pt x="9039" y="159796"/>
                </a:lnTo>
                <a:lnTo>
                  <a:pt x="33689" y="196357"/>
                </a:lnTo>
                <a:lnTo>
                  <a:pt x="70251" y="221008"/>
                </a:lnTo>
                <a:lnTo>
                  <a:pt x="115023" y="230047"/>
                </a:lnTo>
                <a:lnTo>
                  <a:pt x="159796" y="221008"/>
                </a:lnTo>
                <a:lnTo>
                  <a:pt x="196357" y="196357"/>
                </a:lnTo>
                <a:lnTo>
                  <a:pt x="221008" y="159796"/>
                </a:lnTo>
                <a:lnTo>
                  <a:pt x="230047" y="115023"/>
                </a:lnTo>
                <a:close/>
              </a:path>
            </a:pathLst>
          </a:custGeom>
          <a:ln w="38099">
            <a:solidFill>
              <a:srgbClr val="FF4014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6" name="object 16" descr=""/>
          <p:cNvSpPr/>
          <p:nvPr/>
        </p:nvSpPr>
        <p:spPr>
          <a:xfrm>
            <a:off x="889482" y="4784445"/>
            <a:ext cx="305435" cy="222885"/>
          </a:xfrm>
          <a:custGeom>
            <a:avLst/>
            <a:gdLst/>
            <a:ahLst/>
            <a:cxnLst/>
            <a:rect l="l" t="t" r="r" b="b"/>
            <a:pathLst>
              <a:path w="305434" h="222885">
                <a:moveTo>
                  <a:pt x="305206" y="111340"/>
                </a:moveTo>
                <a:lnTo>
                  <a:pt x="275761" y="45583"/>
                </a:lnTo>
                <a:lnTo>
                  <a:pt x="242727" y="21481"/>
                </a:lnTo>
                <a:lnTo>
                  <a:pt x="200836" y="5676"/>
                </a:lnTo>
                <a:lnTo>
                  <a:pt x="152603" y="0"/>
                </a:lnTo>
                <a:lnTo>
                  <a:pt x="104370" y="5676"/>
                </a:lnTo>
                <a:lnTo>
                  <a:pt x="62479" y="21481"/>
                </a:lnTo>
                <a:lnTo>
                  <a:pt x="29444" y="45583"/>
                </a:lnTo>
                <a:lnTo>
                  <a:pt x="7780" y="76147"/>
                </a:lnTo>
                <a:lnTo>
                  <a:pt x="0" y="111340"/>
                </a:lnTo>
                <a:lnTo>
                  <a:pt x="7780" y="146533"/>
                </a:lnTo>
                <a:lnTo>
                  <a:pt x="29444" y="177098"/>
                </a:lnTo>
                <a:lnTo>
                  <a:pt x="62479" y="201199"/>
                </a:lnTo>
                <a:lnTo>
                  <a:pt x="104370" y="217005"/>
                </a:lnTo>
                <a:lnTo>
                  <a:pt x="152603" y="222681"/>
                </a:lnTo>
                <a:lnTo>
                  <a:pt x="200836" y="217005"/>
                </a:lnTo>
                <a:lnTo>
                  <a:pt x="242727" y="201199"/>
                </a:lnTo>
                <a:lnTo>
                  <a:pt x="275761" y="177098"/>
                </a:lnTo>
                <a:lnTo>
                  <a:pt x="297426" y="146533"/>
                </a:lnTo>
                <a:lnTo>
                  <a:pt x="305206" y="111340"/>
                </a:lnTo>
                <a:close/>
              </a:path>
            </a:pathLst>
          </a:custGeom>
          <a:ln w="38099">
            <a:solidFill>
              <a:srgbClr val="FF4014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7" name="object 17" descr=""/>
          <p:cNvSpPr/>
          <p:nvPr/>
        </p:nvSpPr>
        <p:spPr>
          <a:xfrm>
            <a:off x="867410" y="6657821"/>
            <a:ext cx="230504" cy="230504"/>
          </a:xfrm>
          <a:custGeom>
            <a:avLst/>
            <a:gdLst/>
            <a:ahLst/>
            <a:cxnLst/>
            <a:rect l="l" t="t" r="r" b="b"/>
            <a:pathLst>
              <a:path w="230505" h="230504">
                <a:moveTo>
                  <a:pt x="230047" y="115018"/>
                </a:moveTo>
                <a:lnTo>
                  <a:pt x="221008" y="70248"/>
                </a:lnTo>
                <a:lnTo>
                  <a:pt x="196357" y="33688"/>
                </a:lnTo>
                <a:lnTo>
                  <a:pt x="159796" y="9038"/>
                </a:lnTo>
                <a:lnTo>
                  <a:pt x="115023" y="0"/>
                </a:lnTo>
                <a:lnTo>
                  <a:pt x="70251" y="9038"/>
                </a:lnTo>
                <a:lnTo>
                  <a:pt x="33689" y="33688"/>
                </a:lnTo>
                <a:lnTo>
                  <a:pt x="9039" y="70248"/>
                </a:lnTo>
                <a:lnTo>
                  <a:pt x="0" y="115018"/>
                </a:lnTo>
                <a:lnTo>
                  <a:pt x="9039" y="159788"/>
                </a:lnTo>
                <a:lnTo>
                  <a:pt x="33689" y="196348"/>
                </a:lnTo>
                <a:lnTo>
                  <a:pt x="70251" y="220998"/>
                </a:lnTo>
                <a:lnTo>
                  <a:pt x="115023" y="230036"/>
                </a:lnTo>
                <a:lnTo>
                  <a:pt x="159796" y="220998"/>
                </a:lnTo>
                <a:lnTo>
                  <a:pt x="196357" y="196348"/>
                </a:lnTo>
                <a:lnTo>
                  <a:pt x="221008" y="159788"/>
                </a:lnTo>
                <a:lnTo>
                  <a:pt x="230047" y="115018"/>
                </a:lnTo>
                <a:close/>
              </a:path>
            </a:pathLst>
          </a:custGeom>
          <a:ln w="38099">
            <a:solidFill>
              <a:srgbClr val="FF4014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8" name="object 18" descr=""/>
          <p:cNvSpPr/>
          <p:nvPr/>
        </p:nvSpPr>
        <p:spPr>
          <a:xfrm>
            <a:off x="884529" y="7154189"/>
            <a:ext cx="315595" cy="315595"/>
          </a:xfrm>
          <a:custGeom>
            <a:avLst/>
            <a:gdLst/>
            <a:ahLst/>
            <a:cxnLst/>
            <a:rect l="l" t="t" r="r" b="b"/>
            <a:pathLst>
              <a:path w="315594" h="315595">
                <a:moveTo>
                  <a:pt x="315112" y="157556"/>
                </a:moveTo>
                <a:lnTo>
                  <a:pt x="307080" y="107754"/>
                </a:lnTo>
                <a:lnTo>
                  <a:pt x="284714" y="64503"/>
                </a:lnTo>
                <a:lnTo>
                  <a:pt x="250608" y="30397"/>
                </a:lnTo>
                <a:lnTo>
                  <a:pt x="207357" y="8031"/>
                </a:lnTo>
                <a:lnTo>
                  <a:pt x="157556" y="0"/>
                </a:lnTo>
                <a:lnTo>
                  <a:pt x="107754" y="8031"/>
                </a:lnTo>
                <a:lnTo>
                  <a:pt x="64503" y="30397"/>
                </a:lnTo>
                <a:lnTo>
                  <a:pt x="30397" y="64503"/>
                </a:lnTo>
                <a:lnTo>
                  <a:pt x="8031" y="107754"/>
                </a:lnTo>
                <a:lnTo>
                  <a:pt x="0" y="157556"/>
                </a:lnTo>
                <a:lnTo>
                  <a:pt x="8031" y="207357"/>
                </a:lnTo>
                <a:lnTo>
                  <a:pt x="30397" y="250608"/>
                </a:lnTo>
                <a:lnTo>
                  <a:pt x="64503" y="284714"/>
                </a:lnTo>
                <a:lnTo>
                  <a:pt x="107754" y="307080"/>
                </a:lnTo>
                <a:lnTo>
                  <a:pt x="157556" y="315112"/>
                </a:lnTo>
                <a:lnTo>
                  <a:pt x="207357" y="307080"/>
                </a:lnTo>
                <a:lnTo>
                  <a:pt x="250608" y="284714"/>
                </a:lnTo>
                <a:lnTo>
                  <a:pt x="284714" y="250608"/>
                </a:lnTo>
                <a:lnTo>
                  <a:pt x="307080" y="207357"/>
                </a:lnTo>
                <a:lnTo>
                  <a:pt x="315112" y="157556"/>
                </a:lnTo>
                <a:close/>
              </a:path>
            </a:pathLst>
          </a:custGeom>
          <a:ln w="38099">
            <a:solidFill>
              <a:srgbClr val="FF4014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9" name="object 19" descr=""/>
          <p:cNvSpPr/>
          <p:nvPr/>
        </p:nvSpPr>
        <p:spPr>
          <a:xfrm>
            <a:off x="873010" y="7927009"/>
            <a:ext cx="285115" cy="285115"/>
          </a:xfrm>
          <a:custGeom>
            <a:avLst/>
            <a:gdLst/>
            <a:ahLst/>
            <a:cxnLst/>
            <a:rect l="l" t="t" r="r" b="b"/>
            <a:pathLst>
              <a:path w="285115" h="285115">
                <a:moveTo>
                  <a:pt x="284797" y="142392"/>
                </a:moveTo>
                <a:lnTo>
                  <a:pt x="277538" y="97386"/>
                </a:lnTo>
                <a:lnTo>
                  <a:pt x="257323" y="58298"/>
                </a:lnTo>
                <a:lnTo>
                  <a:pt x="226499" y="27474"/>
                </a:lnTo>
                <a:lnTo>
                  <a:pt x="187411" y="7259"/>
                </a:lnTo>
                <a:lnTo>
                  <a:pt x="142405" y="0"/>
                </a:lnTo>
                <a:lnTo>
                  <a:pt x="97392" y="7259"/>
                </a:lnTo>
                <a:lnTo>
                  <a:pt x="58301" y="27474"/>
                </a:lnTo>
                <a:lnTo>
                  <a:pt x="27475" y="58298"/>
                </a:lnTo>
                <a:lnTo>
                  <a:pt x="7259" y="97386"/>
                </a:lnTo>
                <a:lnTo>
                  <a:pt x="0" y="142392"/>
                </a:lnTo>
                <a:lnTo>
                  <a:pt x="7259" y="187404"/>
                </a:lnTo>
                <a:lnTo>
                  <a:pt x="27475" y="226496"/>
                </a:lnTo>
                <a:lnTo>
                  <a:pt x="58301" y="257322"/>
                </a:lnTo>
                <a:lnTo>
                  <a:pt x="97392" y="277537"/>
                </a:lnTo>
                <a:lnTo>
                  <a:pt x="142405" y="284797"/>
                </a:lnTo>
                <a:lnTo>
                  <a:pt x="187411" y="277537"/>
                </a:lnTo>
                <a:lnTo>
                  <a:pt x="226499" y="257322"/>
                </a:lnTo>
                <a:lnTo>
                  <a:pt x="257323" y="226496"/>
                </a:lnTo>
                <a:lnTo>
                  <a:pt x="277538" y="187404"/>
                </a:lnTo>
                <a:lnTo>
                  <a:pt x="284797" y="142392"/>
                </a:lnTo>
                <a:close/>
              </a:path>
            </a:pathLst>
          </a:custGeom>
          <a:ln w="38100">
            <a:solidFill>
              <a:srgbClr val="FF4014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0" name="object 20" descr=""/>
          <p:cNvSpPr txBox="1"/>
          <p:nvPr/>
        </p:nvSpPr>
        <p:spPr>
          <a:xfrm>
            <a:off x="2531491" y="9239877"/>
            <a:ext cx="4773930" cy="375920"/>
          </a:xfrm>
          <a:prstGeom prst="rect">
            <a:avLst/>
          </a:prstGeom>
        </p:spPr>
        <p:txBody>
          <a:bodyPr wrap="square" lIns="0" tIns="2540" rIns="0" bIns="0" rtlCol="0" vert="horz">
            <a:spAutoFit/>
          </a:bodyPr>
          <a:lstStyle/>
          <a:p>
            <a:pPr algn="r" marR="6350">
              <a:lnSpc>
                <a:spcPts val="1410"/>
              </a:lnSpc>
              <a:spcBef>
                <a:spcPts val="20"/>
              </a:spcBef>
            </a:pPr>
            <a:r>
              <a:rPr dirty="0" sz="1200" b="1">
                <a:latin typeface="Arial Narrow"/>
                <a:cs typeface="Arial Narrow"/>
              </a:rPr>
              <a:t>130078</a:t>
            </a:r>
            <a:r>
              <a:rPr dirty="0" sz="1200" spc="-25" b="1">
                <a:latin typeface="Arial Narrow"/>
                <a:cs typeface="Arial Narrow"/>
              </a:rPr>
              <a:t> </a:t>
            </a:r>
            <a:r>
              <a:rPr dirty="0" sz="1200" b="1">
                <a:latin typeface="Arial Narrow"/>
                <a:cs typeface="Arial Narrow"/>
              </a:rPr>
              <a:t>mun.</a:t>
            </a:r>
            <a:r>
              <a:rPr dirty="0" sz="1200" spc="-15" b="1">
                <a:latin typeface="Arial Narrow"/>
                <a:cs typeface="Arial Narrow"/>
              </a:rPr>
              <a:t> </a:t>
            </a:r>
            <a:r>
              <a:rPr dirty="0" sz="1200" spc="-10" b="1">
                <a:latin typeface="Arial Narrow"/>
                <a:cs typeface="Arial Narrow"/>
              </a:rPr>
              <a:t>Târgoviște,</a:t>
            </a:r>
            <a:r>
              <a:rPr dirty="0" sz="1200" spc="-30" b="1">
                <a:latin typeface="Arial Narrow"/>
                <a:cs typeface="Arial Narrow"/>
              </a:rPr>
              <a:t> </a:t>
            </a:r>
            <a:r>
              <a:rPr dirty="0" sz="1200" b="1">
                <a:latin typeface="Arial Narrow"/>
                <a:cs typeface="Arial Narrow"/>
              </a:rPr>
              <a:t>jud.</a:t>
            </a:r>
            <a:r>
              <a:rPr dirty="0" sz="1200" spc="-20" b="1">
                <a:latin typeface="Arial Narrow"/>
                <a:cs typeface="Arial Narrow"/>
              </a:rPr>
              <a:t> </a:t>
            </a:r>
            <a:r>
              <a:rPr dirty="0" sz="1200" spc="-10" b="1">
                <a:latin typeface="Arial Narrow"/>
                <a:cs typeface="Arial Narrow"/>
              </a:rPr>
              <a:t>Dâmbovița,</a:t>
            </a:r>
            <a:r>
              <a:rPr dirty="0" sz="1200" spc="-30" b="1">
                <a:latin typeface="Arial Narrow"/>
                <a:cs typeface="Arial Narrow"/>
              </a:rPr>
              <a:t> </a:t>
            </a:r>
            <a:r>
              <a:rPr dirty="0" sz="1200" b="1">
                <a:latin typeface="Arial Narrow"/>
                <a:cs typeface="Arial Narrow"/>
              </a:rPr>
              <a:t>str.</a:t>
            </a:r>
            <a:r>
              <a:rPr dirty="0" sz="1200" spc="-20" b="1">
                <a:latin typeface="Arial Narrow"/>
                <a:cs typeface="Arial Narrow"/>
              </a:rPr>
              <a:t> </a:t>
            </a:r>
            <a:r>
              <a:rPr dirty="0" sz="1200" b="1">
                <a:latin typeface="Arial Narrow"/>
                <a:cs typeface="Arial Narrow"/>
              </a:rPr>
              <a:t>Lt.</a:t>
            </a:r>
            <a:r>
              <a:rPr dirty="0" sz="1200" spc="-25" b="1">
                <a:latin typeface="Arial Narrow"/>
                <a:cs typeface="Arial Narrow"/>
              </a:rPr>
              <a:t> </a:t>
            </a:r>
            <a:r>
              <a:rPr dirty="0" sz="1200" b="1">
                <a:latin typeface="Arial Narrow"/>
                <a:cs typeface="Arial Narrow"/>
              </a:rPr>
              <a:t>Pârvan</a:t>
            </a:r>
            <a:r>
              <a:rPr dirty="0" sz="1200" spc="-15" b="1">
                <a:latin typeface="Arial Narrow"/>
                <a:cs typeface="Arial Narrow"/>
              </a:rPr>
              <a:t> </a:t>
            </a:r>
            <a:r>
              <a:rPr dirty="0" sz="1200" b="1">
                <a:latin typeface="Arial Narrow"/>
                <a:cs typeface="Arial Narrow"/>
              </a:rPr>
              <a:t>Popescu,</a:t>
            </a:r>
            <a:r>
              <a:rPr dirty="0" sz="1200" spc="-20" b="1">
                <a:latin typeface="Arial Narrow"/>
                <a:cs typeface="Arial Narrow"/>
              </a:rPr>
              <a:t> </a:t>
            </a:r>
            <a:r>
              <a:rPr dirty="0" sz="1200" b="1">
                <a:latin typeface="Arial Narrow"/>
                <a:cs typeface="Arial Narrow"/>
              </a:rPr>
              <a:t>nr.</a:t>
            </a:r>
            <a:r>
              <a:rPr dirty="0" sz="1200" spc="-15" b="1">
                <a:latin typeface="Arial Narrow"/>
                <a:cs typeface="Arial Narrow"/>
              </a:rPr>
              <a:t> </a:t>
            </a:r>
            <a:r>
              <a:rPr dirty="0" sz="1200" spc="-25" b="1">
                <a:latin typeface="Arial Narrow"/>
                <a:cs typeface="Arial Narrow"/>
              </a:rPr>
              <a:t>60</a:t>
            </a:r>
            <a:endParaRPr sz="1200">
              <a:latin typeface="Arial Narrow"/>
              <a:cs typeface="Arial Narrow"/>
            </a:endParaRPr>
          </a:p>
          <a:p>
            <a:pPr algn="r" marR="5080">
              <a:lnSpc>
                <a:spcPts val="1410"/>
              </a:lnSpc>
            </a:pPr>
            <a:r>
              <a:rPr dirty="0" sz="1200" b="1">
                <a:latin typeface="Arial Narrow"/>
                <a:cs typeface="Arial Narrow"/>
              </a:rPr>
              <a:t>Tel/ fax. </a:t>
            </a:r>
            <a:r>
              <a:rPr dirty="0" sz="1200" spc="-10" b="1">
                <a:latin typeface="Arial Narrow"/>
                <a:cs typeface="Arial Narrow"/>
              </a:rPr>
              <a:t>0245211166</a:t>
            </a:r>
            <a:r>
              <a:rPr dirty="0" sz="1200" spc="5" b="1">
                <a:latin typeface="Arial Narrow"/>
                <a:cs typeface="Arial Narrow"/>
              </a:rPr>
              <a:t> </a:t>
            </a:r>
            <a:r>
              <a:rPr dirty="0" sz="1200" b="1">
                <a:latin typeface="Arial Narrow"/>
                <a:cs typeface="Arial Narrow"/>
              </a:rPr>
              <a:t>| email:</a:t>
            </a:r>
            <a:r>
              <a:rPr dirty="0" sz="1200" spc="20" b="1">
                <a:latin typeface="Arial Narrow"/>
                <a:cs typeface="Arial Narrow"/>
              </a:rPr>
              <a:t> </a:t>
            </a:r>
            <a:r>
              <a:rPr dirty="0" u="sng" sz="1200" spc="-10" b="1">
                <a:solidFill>
                  <a:srgbClr val="0462C1"/>
                </a:solidFill>
                <a:uFill>
                  <a:solidFill>
                    <a:srgbClr val="0462C1"/>
                  </a:solidFill>
                </a:uFill>
                <a:latin typeface="Arial Narrow"/>
                <a:cs typeface="Arial Narrow"/>
                <a:hlinkClick r:id="rId5"/>
              </a:rPr>
              <a:t>contact@balasadoamna.ro</a:t>
            </a:r>
            <a:r>
              <a:rPr dirty="0" u="none" sz="1200" spc="15" b="1">
                <a:solidFill>
                  <a:srgbClr val="0462C1"/>
                </a:solidFill>
                <a:latin typeface="Arial Narrow"/>
                <a:cs typeface="Arial Narrow"/>
              </a:rPr>
              <a:t> </a:t>
            </a:r>
            <a:r>
              <a:rPr dirty="0" u="none" sz="1200" b="1">
                <a:latin typeface="Arial Narrow"/>
                <a:cs typeface="Arial Narrow"/>
              </a:rPr>
              <a:t>|</a:t>
            </a:r>
            <a:r>
              <a:rPr dirty="0" u="none" sz="1200" spc="5" b="1">
                <a:latin typeface="Arial Narrow"/>
                <a:cs typeface="Arial Narrow"/>
              </a:rPr>
              <a:t> </a:t>
            </a:r>
            <a:r>
              <a:rPr dirty="0" u="sng" sz="1200" spc="-10" b="1">
                <a:solidFill>
                  <a:srgbClr val="0462C1"/>
                </a:solidFill>
                <a:uFill>
                  <a:solidFill>
                    <a:srgbClr val="0462C1"/>
                  </a:solidFill>
                </a:uFill>
                <a:latin typeface="Arial Narrow"/>
                <a:cs typeface="Arial Narrow"/>
                <a:hlinkClick r:id="rId6"/>
              </a:rPr>
              <a:t>www.balasadoamna.ro</a:t>
            </a:r>
            <a:endParaRPr sz="1200">
              <a:latin typeface="Arial Narrow"/>
              <a:cs typeface="Arial Narrow"/>
            </a:endParaRPr>
          </a:p>
        </p:txBody>
      </p:sp>
      <p:sp>
        <p:nvSpPr>
          <p:cNvPr id="21" name="object 21" descr="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25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20"/>
              </a:spcBef>
            </a:pPr>
            <a:r>
              <a:rPr dirty="0"/>
              <a:t>Pagina</a:t>
            </a:r>
            <a:r>
              <a:rPr dirty="0" spc="-10"/>
              <a:t> </a:t>
            </a:r>
            <a:fld id="{81D60167-4931-47E6-BA6A-407CBD079E47}" type="slidenum">
              <a:rPr dirty="0" b="1">
                <a:latin typeface="Arial Narrow"/>
                <a:cs typeface="Arial Narrow"/>
              </a:rPr>
              <a:t>1</a:t>
            </a:fld>
            <a:r>
              <a:rPr dirty="0" spc="-25" b="1">
                <a:latin typeface="Arial Narrow"/>
                <a:cs typeface="Arial Narrow"/>
              </a:rPr>
              <a:t> </a:t>
            </a:r>
            <a:r>
              <a:rPr dirty="0"/>
              <a:t>din</a:t>
            </a:r>
            <a:r>
              <a:rPr dirty="0" spc="-25"/>
              <a:t> </a:t>
            </a:r>
            <a:r>
              <a:rPr dirty="0" spc="-60" b="1">
                <a:latin typeface="Arial Narrow"/>
                <a:cs typeface="Arial Narrow"/>
              </a:rPr>
              <a:t>2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"/>
          <p:cNvSpPr/>
          <p:nvPr/>
        </p:nvSpPr>
        <p:spPr>
          <a:xfrm>
            <a:off x="1039672" y="9236659"/>
            <a:ext cx="6245860" cy="0"/>
          </a:xfrm>
          <a:custGeom>
            <a:avLst/>
            <a:gdLst/>
            <a:ahLst/>
            <a:cxnLst/>
            <a:rect l="l" t="t" r="r" b="b"/>
            <a:pathLst>
              <a:path w="6245859" h="0">
                <a:moveTo>
                  <a:pt x="0" y="0"/>
                </a:moveTo>
                <a:lnTo>
                  <a:pt x="6245817" y="0"/>
                </a:lnTo>
              </a:path>
            </a:pathLst>
          </a:custGeom>
          <a:ln w="762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pic>
        <p:nvPicPr>
          <p:cNvPr id="3" name="object 3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08965" y="271272"/>
            <a:ext cx="541553" cy="538988"/>
          </a:xfrm>
          <a:prstGeom prst="rect">
            <a:avLst/>
          </a:prstGeom>
        </p:spPr>
      </p:pic>
      <p:sp>
        <p:nvSpPr>
          <p:cNvPr id="4" name="object 4" descr=""/>
          <p:cNvSpPr txBox="1"/>
          <p:nvPr/>
        </p:nvSpPr>
        <p:spPr>
          <a:xfrm>
            <a:off x="985824" y="461264"/>
            <a:ext cx="1932305" cy="89916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518159">
              <a:lnSpc>
                <a:spcPct val="100000"/>
              </a:lnSpc>
              <a:spcBef>
                <a:spcPts val="100"/>
              </a:spcBef>
            </a:pPr>
            <a:r>
              <a:rPr dirty="0" sz="1200">
                <a:latin typeface="Arial Narrow"/>
                <a:cs typeface="Arial Narrow"/>
              </a:rPr>
              <a:t>C</a:t>
            </a:r>
            <a:r>
              <a:rPr dirty="0" sz="1200" b="1">
                <a:solidFill>
                  <a:srgbClr val="009999"/>
                </a:solidFill>
                <a:latin typeface="Arial Narrow"/>
                <a:cs typeface="Arial Narrow"/>
              </a:rPr>
              <a:t>arte</a:t>
            </a:r>
            <a:r>
              <a:rPr dirty="0" sz="1200" spc="-45" b="1">
                <a:solidFill>
                  <a:srgbClr val="009999"/>
                </a:solidFill>
                <a:latin typeface="Arial Narrow"/>
                <a:cs typeface="Arial Narrow"/>
              </a:rPr>
              <a:t> </a:t>
            </a:r>
            <a:r>
              <a:rPr dirty="0" sz="1200">
                <a:latin typeface="Arial Narrow"/>
                <a:cs typeface="Arial Narrow"/>
              </a:rPr>
              <a:t>pentru</a:t>
            </a:r>
            <a:r>
              <a:rPr dirty="0" sz="1200" spc="-35">
                <a:latin typeface="Arial Narrow"/>
                <a:cs typeface="Arial Narrow"/>
              </a:rPr>
              <a:t> </a:t>
            </a:r>
            <a:r>
              <a:rPr dirty="0" sz="1200">
                <a:latin typeface="Arial Narrow"/>
                <a:cs typeface="Arial Narrow"/>
              </a:rPr>
              <a:t>mai</a:t>
            </a:r>
            <a:r>
              <a:rPr dirty="0" sz="1200" spc="-50">
                <a:latin typeface="Arial Narrow"/>
                <a:cs typeface="Arial Narrow"/>
              </a:rPr>
              <a:t> </a:t>
            </a:r>
            <a:r>
              <a:rPr dirty="0" sz="1200" spc="-10">
                <a:latin typeface="Arial Narrow"/>
                <a:cs typeface="Arial Narrow"/>
              </a:rPr>
              <a:t>departe</a:t>
            </a:r>
            <a:endParaRPr sz="1200">
              <a:latin typeface="Arial Narrow"/>
              <a:cs typeface="Arial Narrow"/>
            </a:endParaRPr>
          </a:p>
          <a:p>
            <a:pPr>
              <a:lnSpc>
                <a:spcPct val="100000"/>
              </a:lnSpc>
              <a:spcBef>
                <a:spcPts val="1130"/>
              </a:spcBef>
            </a:pPr>
            <a:endParaRPr sz="1200">
              <a:latin typeface="Arial Narrow"/>
              <a:cs typeface="Arial Narrow"/>
            </a:endParaRPr>
          </a:p>
          <a:p>
            <a:pPr marL="240665" indent="-227965">
              <a:lnSpc>
                <a:spcPct val="100000"/>
              </a:lnSpc>
              <a:buAutoNum type="alphaLcPeriod"/>
              <a:tabLst>
                <a:tab pos="240665" algn="l"/>
              </a:tabLst>
            </a:pPr>
            <a:r>
              <a:rPr dirty="0" sz="1200" spc="-25">
                <a:latin typeface="Arial Narrow"/>
                <a:cs typeface="Arial Narrow"/>
              </a:rPr>
              <a:t>da;</a:t>
            </a:r>
            <a:endParaRPr sz="1200">
              <a:latin typeface="Arial Narrow"/>
              <a:cs typeface="Arial Narrow"/>
            </a:endParaRPr>
          </a:p>
          <a:p>
            <a:pPr marL="240665" indent="-227965">
              <a:lnSpc>
                <a:spcPct val="100000"/>
              </a:lnSpc>
              <a:spcBef>
                <a:spcPts val="50"/>
              </a:spcBef>
              <a:buAutoNum type="alphaLcPeriod"/>
              <a:tabLst>
                <a:tab pos="240665" algn="l"/>
              </a:tabLst>
            </a:pPr>
            <a:r>
              <a:rPr dirty="0" sz="1200" spc="-25">
                <a:latin typeface="Arial Narrow"/>
                <a:cs typeface="Arial Narrow"/>
              </a:rPr>
              <a:t>nu.</a:t>
            </a:r>
            <a:endParaRPr sz="1200">
              <a:latin typeface="Arial Narrow"/>
              <a:cs typeface="Arial Narrow"/>
            </a:endParaRPr>
          </a:p>
        </p:txBody>
      </p:sp>
      <p:pic>
        <p:nvPicPr>
          <p:cNvPr id="5" name="object 5" descr="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071109" y="411316"/>
            <a:ext cx="1645678" cy="327659"/>
          </a:xfrm>
          <a:prstGeom prst="rect">
            <a:avLst/>
          </a:prstGeom>
        </p:spPr>
      </p:pic>
      <p:sp>
        <p:nvSpPr>
          <p:cNvPr id="6" name="object 6" descr=""/>
          <p:cNvSpPr txBox="1"/>
          <p:nvPr/>
        </p:nvSpPr>
        <p:spPr>
          <a:xfrm>
            <a:off x="756919" y="1967230"/>
            <a:ext cx="6127115" cy="228473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241300" indent="-228600">
              <a:lnSpc>
                <a:spcPct val="100000"/>
              </a:lnSpc>
              <a:spcBef>
                <a:spcPts val="100"/>
              </a:spcBef>
              <a:buAutoNum type="arabicPeriod" startAt="9"/>
              <a:tabLst>
                <a:tab pos="241300" algn="l"/>
              </a:tabLst>
            </a:pPr>
            <a:r>
              <a:rPr dirty="0" sz="1200">
                <a:latin typeface="Arial Narrow"/>
                <a:cs typeface="Arial Narrow"/>
              </a:rPr>
              <a:t>Care</a:t>
            </a:r>
            <a:r>
              <a:rPr dirty="0" sz="1200" spc="-40">
                <a:latin typeface="Arial Narrow"/>
                <a:cs typeface="Arial Narrow"/>
              </a:rPr>
              <a:t> </a:t>
            </a:r>
            <a:r>
              <a:rPr dirty="0" sz="1200">
                <a:latin typeface="Arial Narrow"/>
                <a:cs typeface="Arial Narrow"/>
              </a:rPr>
              <a:t>consideri</a:t>
            </a:r>
            <a:r>
              <a:rPr dirty="0" sz="1200" spc="-35">
                <a:latin typeface="Arial Narrow"/>
                <a:cs typeface="Arial Narrow"/>
              </a:rPr>
              <a:t> </a:t>
            </a:r>
            <a:r>
              <a:rPr dirty="0" sz="1200">
                <a:latin typeface="Arial Narrow"/>
                <a:cs typeface="Arial Narrow"/>
              </a:rPr>
              <a:t>că</a:t>
            </a:r>
            <a:r>
              <a:rPr dirty="0" sz="1200" spc="-25">
                <a:latin typeface="Arial Narrow"/>
                <a:cs typeface="Arial Narrow"/>
              </a:rPr>
              <a:t> </a:t>
            </a:r>
            <a:r>
              <a:rPr dirty="0" sz="1200">
                <a:latin typeface="Arial Narrow"/>
                <a:cs typeface="Arial Narrow"/>
              </a:rPr>
              <a:t>au</a:t>
            </a:r>
            <a:r>
              <a:rPr dirty="0" sz="1200" spc="-30">
                <a:latin typeface="Arial Narrow"/>
                <a:cs typeface="Arial Narrow"/>
              </a:rPr>
              <a:t> </a:t>
            </a:r>
            <a:r>
              <a:rPr dirty="0" sz="1200">
                <a:latin typeface="Arial Narrow"/>
                <a:cs typeface="Arial Narrow"/>
              </a:rPr>
              <a:t>fost</a:t>
            </a:r>
            <a:r>
              <a:rPr dirty="0" sz="1200" spc="-25">
                <a:latin typeface="Arial Narrow"/>
                <a:cs typeface="Arial Narrow"/>
              </a:rPr>
              <a:t> </a:t>
            </a:r>
            <a:r>
              <a:rPr dirty="0" sz="1200">
                <a:latin typeface="Arial Narrow"/>
                <a:cs typeface="Arial Narrow"/>
              </a:rPr>
              <a:t>beneficiile</a:t>
            </a:r>
            <a:r>
              <a:rPr dirty="0" sz="1200" spc="-30">
                <a:latin typeface="Arial Narrow"/>
                <a:cs typeface="Arial Narrow"/>
              </a:rPr>
              <a:t> </a:t>
            </a:r>
            <a:r>
              <a:rPr dirty="0" sz="1200">
                <a:latin typeface="Arial Narrow"/>
                <a:cs typeface="Arial Narrow"/>
              </a:rPr>
              <a:t>participării</a:t>
            </a:r>
            <a:r>
              <a:rPr dirty="0" sz="1200" spc="-30">
                <a:latin typeface="Arial Narrow"/>
                <a:cs typeface="Arial Narrow"/>
              </a:rPr>
              <a:t> </a:t>
            </a:r>
            <a:r>
              <a:rPr dirty="0" sz="1200">
                <a:latin typeface="Arial Narrow"/>
                <a:cs typeface="Arial Narrow"/>
              </a:rPr>
              <a:t>la</a:t>
            </a:r>
            <a:r>
              <a:rPr dirty="0" sz="1200" spc="-30">
                <a:latin typeface="Arial Narrow"/>
                <a:cs typeface="Arial Narrow"/>
              </a:rPr>
              <a:t> </a:t>
            </a:r>
            <a:r>
              <a:rPr dirty="0" sz="1200">
                <a:latin typeface="Arial Narrow"/>
                <a:cs typeface="Arial Narrow"/>
              </a:rPr>
              <a:t>mobilitatea</a:t>
            </a:r>
            <a:r>
              <a:rPr dirty="0" sz="1200" spc="-10">
                <a:latin typeface="Arial Narrow"/>
                <a:cs typeface="Arial Narrow"/>
              </a:rPr>
              <a:t> </a:t>
            </a:r>
            <a:r>
              <a:rPr dirty="0" sz="1200">
                <a:latin typeface="Arial Narrow"/>
                <a:cs typeface="Arial Narrow"/>
              </a:rPr>
              <a:t>realizată</a:t>
            </a:r>
            <a:r>
              <a:rPr dirty="0" sz="1200" spc="-25">
                <a:latin typeface="Arial Narrow"/>
                <a:cs typeface="Arial Narrow"/>
              </a:rPr>
              <a:t> </a:t>
            </a:r>
            <a:r>
              <a:rPr dirty="0" sz="1200">
                <a:latin typeface="Arial Narrow"/>
                <a:cs typeface="Arial Narrow"/>
              </a:rPr>
              <a:t>în</a:t>
            </a:r>
            <a:r>
              <a:rPr dirty="0" sz="1200" spc="-40">
                <a:latin typeface="Arial Narrow"/>
                <a:cs typeface="Arial Narrow"/>
              </a:rPr>
              <a:t> </a:t>
            </a:r>
            <a:r>
              <a:rPr dirty="0" sz="1200">
                <a:latin typeface="Arial Narrow"/>
                <a:cs typeface="Arial Narrow"/>
              </a:rPr>
              <a:t>liceul</a:t>
            </a:r>
            <a:r>
              <a:rPr dirty="0" sz="1200" spc="-30">
                <a:latin typeface="Arial Narrow"/>
                <a:cs typeface="Arial Narrow"/>
              </a:rPr>
              <a:t> </a:t>
            </a:r>
            <a:r>
              <a:rPr dirty="0" sz="1200">
                <a:latin typeface="Arial Narrow"/>
                <a:cs typeface="Arial Narrow"/>
              </a:rPr>
              <a:t>din</a:t>
            </a:r>
            <a:r>
              <a:rPr dirty="0" sz="1200" spc="-35">
                <a:latin typeface="Arial Narrow"/>
                <a:cs typeface="Arial Narrow"/>
              </a:rPr>
              <a:t> </a:t>
            </a:r>
            <a:r>
              <a:rPr dirty="0" sz="1200" spc="-10">
                <a:latin typeface="Arial Narrow"/>
                <a:cs typeface="Arial Narrow"/>
              </a:rPr>
              <a:t>Italia?</a:t>
            </a:r>
            <a:endParaRPr sz="1200">
              <a:latin typeface="Arial Narrow"/>
              <a:cs typeface="Arial Narrow"/>
            </a:endParaRPr>
          </a:p>
          <a:p>
            <a:pPr lvl="1" marL="469265" indent="-227965">
              <a:lnSpc>
                <a:spcPct val="100000"/>
              </a:lnSpc>
              <a:spcBef>
                <a:spcPts val="45"/>
              </a:spcBef>
              <a:buAutoNum type="alphaLcPeriod"/>
              <a:tabLst>
                <a:tab pos="469265" algn="l"/>
              </a:tabLst>
            </a:pPr>
            <a:r>
              <a:rPr dirty="0" sz="1200">
                <a:latin typeface="Arial Narrow"/>
                <a:cs typeface="Arial Narrow"/>
              </a:rPr>
              <a:t>am</a:t>
            </a:r>
            <a:r>
              <a:rPr dirty="0" sz="1200" spc="-30">
                <a:latin typeface="Arial Narrow"/>
                <a:cs typeface="Arial Narrow"/>
              </a:rPr>
              <a:t> </a:t>
            </a:r>
            <a:r>
              <a:rPr dirty="0" sz="1200">
                <a:latin typeface="Arial Narrow"/>
                <a:cs typeface="Arial Narrow"/>
              </a:rPr>
              <a:t>asimilat</a:t>
            </a:r>
            <a:r>
              <a:rPr dirty="0" sz="1200" spc="-25">
                <a:latin typeface="Arial Narrow"/>
                <a:cs typeface="Arial Narrow"/>
              </a:rPr>
              <a:t> </a:t>
            </a:r>
            <a:r>
              <a:rPr dirty="0" sz="1200">
                <a:latin typeface="Arial Narrow"/>
                <a:cs typeface="Arial Narrow"/>
              </a:rPr>
              <a:t>noțiuni</a:t>
            </a:r>
            <a:r>
              <a:rPr dirty="0" sz="1200" spc="-30">
                <a:latin typeface="Arial Narrow"/>
                <a:cs typeface="Arial Narrow"/>
              </a:rPr>
              <a:t> </a:t>
            </a:r>
            <a:r>
              <a:rPr dirty="0" sz="1200">
                <a:latin typeface="Arial Narrow"/>
                <a:cs typeface="Arial Narrow"/>
              </a:rPr>
              <a:t>teoretice</a:t>
            </a:r>
            <a:r>
              <a:rPr dirty="0" sz="1200" spc="-35">
                <a:latin typeface="Arial Narrow"/>
                <a:cs typeface="Arial Narrow"/>
              </a:rPr>
              <a:t> </a:t>
            </a:r>
            <a:r>
              <a:rPr dirty="0" sz="1200">
                <a:latin typeface="Arial Narrow"/>
                <a:cs typeface="Arial Narrow"/>
              </a:rPr>
              <a:t>și</a:t>
            </a:r>
            <a:r>
              <a:rPr dirty="0" sz="1200" spc="-30">
                <a:latin typeface="Arial Narrow"/>
                <a:cs typeface="Arial Narrow"/>
              </a:rPr>
              <a:t> </a:t>
            </a:r>
            <a:r>
              <a:rPr dirty="0" sz="1200">
                <a:latin typeface="Arial Narrow"/>
                <a:cs typeface="Arial Narrow"/>
              </a:rPr>
              <a:t>practice</a:t>
            </a:r>
            <a:r>
              <a:rPr dirty="0" sz="1200" spc="-25">
                <a:latin typeface="Arial Narrow"/>
                <a:cs typeface="Arial Narrow"/>
              </a:rPr>
              <a:t> </a:t>
            </a:r>
            <a:r>
              <a:rPr dirty="0" sz="1200">
                <a:latin typeface="Arial Narrow"/>
                <a:cs typeface="Arial Narrow"/>
              </a:rPr>
              <a:t>în</a:t>
            </a:r>
            <a:r>
              <a:rPr dirty="0" sz="1200" spc="-20">
                <a:latin typeface="Arial Narrow"/>
                <a:cs typeface="Arial Narrow"/>
              </a:rPr>
              <a:t> </a:t>
            </a:r>
            <a:r>
              <a:rPr dirty="0" sz="1200">
                <a:latin typeface="Arial Narrow"/>
                <a:cs typeface="Arial Narrow"/>
              </a:rPr>
              <a:t>domeniul</a:t>
            </a:r>
            <a:r>
              <a:rPr dirty="0" sz="1200" spc="-30">
                <a:latin typeface="Arial Narrow"/>
                <a:cs typeface="Arial Narrow"/>
              </a:rPr>
              <a:t> </a:t>
            </a:r>
            <a:r>
              <a:rPr dirty="0" sz="1200" spc="-20">
                <a:latin typeface="Arial Narrow"/>
                <a:cs typeface="Arial Narrow"/>
              </a:rPr>
              <a:t>TIC;</a:t>
            </a:r>
            <a:endParaRPr sz="1200">
              <a:latin typeface="Arial Narrow"/>
              <a:cs typeface="Arial Narrow"/>
            </a:endParaRPr>
          </a:p>
          <a:p>
            <a:pPr lvl="1" marL="469265" indent="-227965">
              <a:lnSpc>
                <a:spcPct val="100000"/>
              </a:lnSpc>
              <a:spcBef>
                <a:spcPts val="50"/>
              </a:spcBef>
              <a:buAutoNum type="alphaLcPeriod"/>
              <a:tabLst>
                <a:tab pos="469265" algn="l"/>
              </a:tabLst>
            </a:pPr>
            <a:r>
              <a:rPr dirty="0" sz="1200" spc="-10">
                <a:latin typeface="Arial Narrow"/>
                <a:cs typeface="Arial Narrow"/>
              </a:rPr>
              <a:t>mi-</a:t>
            </a:r>
            <a:r>
              <a:rPr dirty="0" sz="1200">
                <a:latin typeface="Arial Narrow"/>
                <a:cs typeface="Arial Narrow"/>
              </a:rPr>
              <a:t>am</a:t>
            </a:r>
            <a:r>
              <a:rPr dirty="0" sz="1200" spc="-5">
                <a:latin typeface="Arial Narrow"/>
                <a:cs typeface="Arial Narrow"/>
              </a:rPr>
              <a:t> </a:t>
            </a:r>
            <a:r>
              <a:rPr dirty="0" sz="1200">
                <a:latin typeface="Arial Narrow"/>
                <a:cs typeface="Arial Narrow"/>
              </a:rPr>
              <a:t>dezvoltat </a:t>
            </a:r>
            <a:r>
              <a:rPr dirty="0" sz="1200" spc="-10">
                <a:latin typeface="Arial Narrow"/>
                <a:cs typeface="Arial Narrow"/>
              </a:rPr>
              <a:t>competențele</a:t>
            </a:r>
            <a:r>
              <a:rPr dirty="0" sz="1200">
                <a:latin typeface="Arial Narrow"/>
                <a:cs typeface="Arial Narrow"/>
              </a:rPr>
              <a:t> </a:t>
            </a:r>
            <a:r>
              <a:rPr dirty="0" sz="1200" spc="-10">
                <a:latin typeface="Arial Narrow"/>
                <a:cs typeface="Arial Narrow"/>
              </a:rPr>
              <a:t>digitale;</a:t>
            </a:r>
            <a:endParaRPr sz="1200">
              <a:latin typeface="Arial Narrow"/>
              <a:cs typeface="Arial Narrow"/>
            </a:endParaRPr>
          </a:p>
          <a:p>
            <a:pPr lvl="1" marL="469900" indent="-228600">
              <a:lnSpc>
                <a:spcPct val="100000"/>
              </a:lnSpc>
              <a:spcBef>
                <a:spcPts val="35"/>
              </a:spcBef>
              <a:buAutoNum type="alphaLcPeriod"/>
              <a:tabLst>
                <a:tab pos="469900" algn="l"/>
              </a:tabLst>
            </a:pPr>
            <a:r>
              <a:rPr dirty="0" sz="1200" spc="-10">
                <a:latin typeface="Arial Narrow"/>
                <a:cs typeface="Arial Narrow"/>
              </a:rPr>
              <a:t>mi-</a:t>
            </a:r>
            <a:r>
              <a:rPr dirty="0" sz="1200">
                <a:latin typeface="Arial Narrow"/>
                <a:cs typeface="Arial Narrow"/>
              </a:rPr>
              <a:t>am</a:t>
            </a:r>
            <a:r>
              <a:rPr dirty="0" sz="1200" spc="-5">
                <a:latin typeface="Arial Narrow"/>
                <a:cs typeface="Arial Narrow"/>
              </a:rPr>
              <a:t> </a:t>
            </a:r>
            <a:r>
              <a:rPr dirty="0" sz="1200">
                <a:latin typeface="Arial Narrow"/>
                <a:cs typeface="Arial Narrow"/>
              </a:rPr>
              <a:t>dezvoltat </a:t>
            </a:r>
            <a:r>
              <a:rPr dirty="0" sz="1200" spc="-10">
                <a:latin typeface="Arial Narrow"/>
                <a:cs typeface="Arial Narrow"/>
              </a:rPr>
              <a:t>competențele</a:t>
            </a:r>
            <a:r>
              <a:rPr dirty="0" sz="1200">
                <a:latin typeface="Arial Narrow"/>
                <a:cs typeface="Arial Narrow"/>
              </a:rPr>
              <a:t> </a:t>
            </a:r>
            <a:r>
              <a:rPr dirty="0" sz="1200" spc="-10">
                <a:latin typeface="Arial Narrow"/>
                <a:cs typeface="Arial Narrow"/>
              </a:rPr>
              <a:t>sociale;</a:t>
            </a:r>
            <a:endParaRPr sz="1200">
              <a:latin typeface="Arial Narrow"/>
              <a:cs typeface="Arial Narrow"/>
            </a:endParaRPr>
          </a:p>
          <a:p>
            <a:pPr lvl="1" marL="469265" indent="-227965">
              <a:lnSpc>
                <a:spcPct val="100000"/>
              </a:lnSpc>
              <a:spcBef>
                <a:spcPts val="50"/>
              </a:spcBef>
              <a:buAutoNum type="alphaLcPeriod"/>
              <a:tabLst>
                <a:tab pos="469265" algn="l"/>
              </a:tabLst>
            </a:pPr>
            <a:r>
              <a:rPr dirty="0" sz="1200" spc="-10">
                <a:latin typeface="Arial Narrow"/>
                <a:cs typeface="Arial Narrow"/>
              </a:rPr>
              <a:t>mi-</a:t>
            </a:r>
            <a:r>
              <a:rPr dirty="0" sz="1200">
                <a:latin typeface="Arial Narrow"/>
                <a:cs typeface="Arial Narrow"/>
              </a:rPr>
              <a:t>am</a:t>
            </a:r>
            <a:r>
              <a:rPr dirty="0" sz="1200" spc="-15">
                <a:latin typeface="Arial Narrow"/>
                <a:cs typeface="Arial Narrow"/>
              </a:rPr>
              <a:t> </a:t>
            </a:r>
            <a:r>
              <a:rPr dirty="0" sz="1200">
                <a:latin typeface="Arial Narrow"/>
                <a:cs typeface="Arial Narrow"/>
              </a:rPr>
              <a:t>dezvoltat</a:t>
            </a:r>
            <a:r>
              <a:rPr dirty="0" sz="1200" spc="-15">
                <a:latin typeface="Arial Narrow"/>
                <a:cs typeface="Arial Narrow"/>
              </a:rPr>
              <a:t> </a:t>
            </a:r>
            <a:r>
              <a:rPr dirty="0" sz="1200" spc="-10">
                <a:latin typeface="Arial Narrow"/>
                <a:cs typeface="Arial Narrow"/>
              </a:rPr>
              <a:t>competențele</a:t>
            </a:r>
            <a:r>
              <a:rPr dirty="0" sz="1200" spc="10">
                <a:latin typeface="Arial Narrow"/>
                <a:cs typeface="Arial Narrow"/>
              </a:rPr>
              <a:t> </a:t>
            </a:r>
            <a:r>
              <a:rPr dirty="0" sz="1200">
                <a:latin typeface="Arial Narrow"/>
                <a:cs typeface="Arial Narrow"/>
              </a:rPr>
              <a:t>de</a:t>
            </a:r>
            <a:r>
              <a:rPr dirty="0" sz="1200" spc="-10">
                <a:latin typeface="Arial Narrow"/>
                <a:cs typeface="Arial Narrow"/>
              </a:rPr>
              <a:t> </a:t>
            </a:r>
            <a:r>
              <a:rPr dirty="0" sz="1200">
                <a:latin typeface="Arial Narrow"/>
                <a:cs typeface="Arial Narrow"/>
              </a:rPr>
              <a:t>limbă</a:t>
            </a:r>
            <a:r>
              <a:rPr dirty="0" sz="1200" spc="-10">
                <a:latin typeface="Arial Narrow"/>
                <a:cs typeface="Arial Narrow"/>
              </a:rPr>
              <a:t> engleză;</a:t>
            </a:r>
            <a:endParaRPr sz="1200">
              <a:latin typeface="Arial Narrow"/>
              <a:cs typeface="Arial Narrow"/>
            </a:endParaRPr>
          </a:p>
          <a:p>
            <a:pPr lvl="1" marL="469265" indent="-227965">
              <a:lnSpc>
                <a:spcPct val="100000"/>
              </a:lnSpc>
              <a:spcBef>
                <a:spcPts val="45"/>
              </a:spcBef>
              <a:buAutoNum type="alphaLcPeriod"/>
              <a:tabLst>
                <a:tab pos="469265" algn="l"/>
              </a:tabLst>
            </a:pPr>
            <a:r>
              <a:rPr dirty="0" sz="1200">
                <a:latin typeface="Arial Narrow"/>
                <a:cs typeface="Arial Narrow"/>
              </a:rPr>
              <a:t>altă</a:t>
            </a:r>
            <a:r>
              <a:rPr dirty="0" sz="1200" spc="-20">
                <a:latin typeface="Arial Narrow"/>
                <a:cs typeface="Arial Narrow"/>
              </a:rPr>
              <a:t> </a:t>
            </a:r>
            <a:r>
              <a:rPr dirty="0" sz="1200" spc="-10">
                <a:latin typeface="Arial Narrow"/>
                <a:cs typeface="Arial Narrow"/>
              </a:rPr>
              <a:t>variantă:……………</a:t>
            </a:r>
            <a:endParaRPr sz="1200">
              <a:latin typeface="Arial Narrow"/>
              <a:cs typeface="Arial Narrow"/>
            </a:endParaRPr>
          </a:p>
          <a:p>
            <a:pPr marL="240029" indent="-227329">
              <a:lnSpc>
                <a:spcPct val="100000"/>
              </a:lnSpc>
              <a:spcBef>
                <a:spcPts val="55"/>
              </a:spcBef>
              <a:buAutoNum type="arabicPeriod" startAt="9"/>
              <a:tabLst>
                <a:tab pos="240029" algn="l"/>
              </a:tabLst>
            </a:pPr>
            <a:r>
              <a:rPr dirty="0" sz="1200">
                <a:latin typeface="Arial Narrow"/>
                <a:cs typeface="Arial Narrow"/>
              </a:rPr>
              <a:t>Care</a:t>
            </a:r>
            <a:r>
              <a:rPr dirty="0" sz="1200" spc="-30">
                <a:latin typeface="Arial Narrow"/>
                <a:cs typeface="Arial Narrow"/>
              </a:rPr>
              <a:t> </a:t>
            </a:r>
            <a:r>
              <a:rPr dirty="0" sz="1200">
                <a:latin typeface="Arial Narrow"/>
                <a:cs typeface="Arial Narrow"/>
              </a:rPr>
              <a:t>crezi</a:t>
            </a:r>
            <a:r>
              <a:rPr dirty="0" sz="1200" spc="-30">
                <a:latin typeface="Arial Narrow"/>
                <a:cs typeface="Arial Narrow"/>
              </a:rPr>
              <a:t> </a:t>
            </a:r>
            <a:r>
              <a:rPr dirty="0" sz="1200">
                <a:latin typeface="Arial Narrow"/>
                <a:cs typeface="Arial Narrow"/>
              </a:rPr>
              <a:t>că</a:t>
            </a:r>
            <a:r>
              <a:rPr dirty="0" sz="1200" spc="-25">
                <a:latin typeface="Arial Narrow"/>
                <a:cs typeface="Arial Narrow"/>
              </a:rPr>
              <a:t> </a:t>
            </a:r>
            <a:r>
              <a:rPr dirty="0" sz="1200">
                <a:latin typeface="Arial Narrow"/>
                <a:cs typeface="Arial Narrow"/>
              </a:rPr>
              <a:t>au</a:t>
            </a:r>
            <a:r>
              <a:rPr dirty="0" sz="1200" spc="-25">
                <a:latin typeface="Arial Narrow"/>
                <a:cs typeface="Arial Narrow"/>
              </a:rPr>
              <a:t> </a:t>
            </a:r>
            <a:r>
              <a:rPr dirty="0" sz="1200">
                <a:latin typeface="Arial Narrow"/>
                <a:cs typeface="Arial Narrow"/>
              </a:rPr>
              <a:t>fost</a:t>
            </a:r>
            <a:r>
              <a:rPr dirty="0" sz="1200" spc="-15">
                <a:latin typeface="Arial Narrow"/>
                <a:cs typeface="Arial Narrow"/>
              </a:rPr>
              <a:t> </a:t>
            </a:r>
            <a:r>
              <a:rPr dirty="0" sz="1200">
                <a:latin typeface="Arial Narrow"/>
                <a:cs typeface="Arial Narrow"/>
              </a:rPr>
              <a:t>avantajele</a:t>
            </a:r>
            <a:r>
              <a:rPr dirty="0" sz="1200" spc="-20">
                <a:latin typeface="Arial Narrow"/>
                <a:cs typeface="Arial Narrow"/>
              </a:rPr>
              <a:t> </a:t>
            </a:r>
            <a:r>
              <a:rPr dirty="0" sz="1200">
                <a:latin typeface="Arial Narrow"/>
                <a:cs typeface="Arial Narrow"/>
              </a:rPr>
              <a:t>cunoașterii</a:t>
            </a:r>
            <a:r>
              <a:rPr dirty="0" sz="1200" spc="-30">
                <a:latin typeface="Arial Narrow"/>
                <a:cs typeface="Arial Narrow"/>
              </a:rPr>
              <a:t> </a:t>
            </a:r>
            <a:r>
              <a:rPr dirty="0" sz="1200">
                <a:latin typeface="Arial Narrow"/>
                <a:cs typeface="Arial Narrow"/>
              </a:rPr>
              <a:t>culturii,</a:t>
            </a:r>
            <a:r>
              <a:rPr dirty="0" sz="1200" spc="-30">
                <a:latin typeface="Arial Narrow"/>
                <a:cs typeface="Arial Narrow"/>
              </a:rPr>
              <a:t> </a:t>
            </a:r>
            <a:r>
              <a:rPr dirty="0" sz="1200">
                <a:latin typeface="Arial Narrow"/>
                <a:cs typeface="Arial Narrow"/>
              </a:rPr>
              <a:t>a</a:t>
            </a:r>
            <a:r>
              <a:rPr dirty="0" sz="1200" spc="-20">
                <a:latin typeface="Arial Narrow"/>
                <a:cs typeface="Arial Narrow"/>
              </a:rPr>
              <a:t> </a:t>
            </a:r>
            <a:r>
              <a:rPr dirty="0" sz="1200">
                <a:latin typeface="Arial Narrow"/>
                <a:cs typeface="Arial Narrow"/>
              </a:rPr>
              <a:t>modului</a:t>
            </a:r>
            <a:r>
              <a:rPr dirty="0" sz="1200" spc="-35">
                <a:latin typeface="Arial Narrow"/>
                <a:cs typeface="Arial Narrow"/>
              </a:rPr>
              <a:t> </a:t>
            </a:r>
            <a:r>
              <a:rPr dirty="0" sz="1200">
                <a:latin typeface="Arial Narrow"/>
                <a:cs typeface="Arial Narrow"/>
              </a:rPr>
              <a:t>de</a:t>
            </a:r>
            <a:r>
              <a:rPr dirty="0" sz="1200" spc="-25">
                <a:latin typeface="Arial Narrow"/>
                <a:cs typeface="Arial Narrow"/>
              </a:rPr>
              <a:t> </a:t>
            </a:r>
            <a:r>
              <a:rPr dirty="0" sz="1200">
                <a:latin typeface="Arial Narrow"/>
                <a:cs typeface="Arial Narrow"/>
              </a:rPr>
              <a:t>viață</a:t>
            </a:r>
            <a:r>
              <a:rPr dirty="0" sz="1200" spc="-30">
                <a:latin typeface="Arial Narrow"/>
                <a:cs typeface="Arial Narrow"/>
              </a:rPr>
              <a:t> </a:t>
            </a:r>
            <a:r>
              <a:rPr dirty="0" sz="1200">
                <a:latin typeface="Arial Narrow"/>
                <a:cs typeface="Arial Narrow"/>
              </a:rPr>
              <a:t>a</a:t>
            </a:r>
            <a:r>
              <a:rPr dirty="0" sz="1200" spc="-25">
                <a:latin typeface="Arial Narrow"/>
                <a:cs typeface="Arial Narrow"/>
              </a:rPr>
              <a:t> </a:t>
            </a:r>
            <a:r>
              <a:rPr dirty="0" sz="1200">
                <a:latin typeface="Arial Narrow"/>
                <a:cs typeface="Arial Narrow"/>
              </a:rPr>
              <a:t>unor</a:t>
            </a:r>
            <a:r>
              <a:rPr dirty="0" sz="1200" spc="-25">
                <a:latin typeface="Arial Narrow"/>
                <a:cs typeface="Arial Narrow"/>
              </a:rPr>
              <a:t> </a:t>
            </a:r>
            <a:r>
              <a:rPr dirty="0" sz="1200">
                <a:latin typeface="Arial Narrow"/>
                <a:cs typeface="Arial Narrow"/>
              </a:rPr>
              <a:t>adolescenți</a:t>
            </a:r>
            <a:r>
              <a:rPr dirty="0" sz="1200" spc="-30">
                <a:latin typeface="Arial Narrow"/>
                <a:cs typeface="Arial Narrow"/>
              </a:rPr>
              <a:t> </a:t>
            </a:r>
            <a:r>
              <a:rPr dirty="0" sz="1200">
                <a:latin typeface="Arial Narrow"/>
                <a:cs typeface="Arial Narrow"/>
              </a:rPr>
              <a:t>dintr-o</a:t>
            </a:r>
            <a:r>
              <a:rPr dirty="0" sz="1200" spc="-30">
                <a:latin typeface="Arial Narrow"/>
                <a:cs typeface="Arial Narrow"/>
              </a:rPr>
              <a:t> </a:t>
            </a:r>
            <a:r>
              <a:rPr dirty="0" sz="1200">
                <a:latin typeface="Arial Narrow"/>
                <a:cs typeface="Arial Narrow"/>
              </a:rPr>
              <a:t>altă</a:t>
            </a:r>
            <a:r>
              <a:rPr dirty="0" sz="1200" spc="-35">
                <a:latin typeface="Arial Narrow"/>
                <a:cs typeface="Arial Narrow"/>
              </a:rPr>
              <a:t> </a:t>
            </a:r>
            <a:r>
              <a:rPr dirty="0" sz="1200" spc="-10">
                <a:latin typeface="Arial Narrow"/>
                <a:cs typeface="Arial Narrow"/>
              </a:rPr>
              <a:t>țară?</a:t>
            </a:r>
            <a:endParaRPr sz="1200">
              <a:latin typeface="Arial Narrow"/>
              <a:cs typeface="Arial Narrow"/>
            </a:endParaRPr>
          </a:p>
          <a:p>
            <a:pPr lvl="1" marL="469265" indent="-227965">
              <a:lnSpc>
                <a:spcPct val="100000"/>
              </a:lnSpc>
              <a:spcBef>
                <a:spcPts val="45"/>
              </a:spcBef>
              <a:buAutoNum type="alphaLcPeriod"/>
              <a:tabLst>
                <a:tab pos="469265" algn="l"/>
              </a:tabLst>
            </a:pPr>
            <a:r>
              <a:rPr dirty="0" sz="1200">
                <a:latin typeface="Arial Narrow"/>
                <a:cs typeface="Arial Narrow"/>
              </a:rPr>
              <a:t>deschiderea</a:t>
            </a:r>
            <a:r>
              <a:rPr dirty="0" sz="1200" spc="-55">
                <a:latin typeface="Arial Narrow"/>
                <a:cs typeface="Arial Narrow"/>
              </a:rPr>
              <a:t> </a:t>
            </a:r>
            <a:r>
              <a:rPr dirty="0" sz="1200">
                <a:latin typeface="Arial Narrow"/>
                <a:cs typeface="Arial Narrow"/>
              </a:rPr>
              <a:t>către</a:t>
            </a:r>
            <a:r>
              <a:rPr dirty="0" sz="1200" spc="-60">
                <a:latin typeface="Arial Narrow"/>
                <a:cs typeface="Arial Narrow"/>
              </a:rPr>
              <a:t> </a:t>
            </a:r>
            <a:r>
              <a:rPr dirty="0" sz="1200" spc="-20">
                <a:latin typeface="Arial Narrow"/>
                <a:cs typeface="Arial Narrow"/>
              </a:rPr>
              <a:t>nou;</a:t>
            </a:r>
            <a:endParaRPr sz="1200">
              <a:latin typeface="Arial Narrow"/>
              <a:cs typeface="Arial Narrow"/>
            </a:endParaRPr>
          </a:p>
          <a:p>
            <a:pPr lvl="1" marL="469265" indent="-227965">
              <a:lnSpc>
                <a:spcPct val="100000"/>
              </a:lnSpc>
              <a:spcBef>
                <a:spcPts val="50"/>
              </a:spcBef>
              <a:buAutoNum type="alphaLcPeriod"/>
              <a:tabLst>
                <a:tab pos="469265" algn="l"/>
              </a:tabLst>
            </a:pPr>
            <a:r>
              <a:rPr dirty="0" sz="1200">
                <a:latin typeface="Arial Narrow"/>
                <a:cs typeface="Arial Narrow"/>
              </a:rPr>
              <a:t>observarea</a:t>
            </a:r>
            <a:r>
              <a:rPr dirty="0" sz="1200" spc="-15">
                <a:latin typeface="Arial Narrow"/>
                <a:cs typeface="Arial Narrow"/>
              </a:rPr>
              <a:t> </a:t>
            </a:r>
            <a:r>
              <a:rPr dirty="0" sz="1200" spc="-10">
                <a:latin typeface="Arial Narrow"/>
                <a:cs typeface="Arial Narrow"/>
              </a:rPr>
              <a:t>asemănărilor </a:t>
            </a:r>
            <a:r>
              <a:rPr dirty="0" sz="1200">
                <a:latin typeface="Arial Narrow"/>
                <a:cs typeface="Arial Narrow"/>
              </a:rPr>
              <a:t>și</a:t>
            </a:r>
            <a:r>
              <a:rPr dirty="0" sz="1200" spc="-20">
                <a:latin typeface="Arial Narrow"/>
                <a:cs typeface="Arial Narrow"/>
              </a:rPr>
              <a:t> </a:t>
            </a:r>
            <a:r>
              <a:rPr dirty="0" sz="1200">
                <a:latin typeface="Arial Narrow"/>
                <a:cs typeface="Arial Narrow"/>
              </a:rPr>
              <a:t>a</a:t>
            </a:r>
            <a:r>
              <a:rPr dirty="0" sz="1200" spc="-10">
                <a:latin typeface="Arial Narrow"/>
                <a:cs typeface="Arial Narrow"/>
              </a:rPr>
              <a:t> </a:t>
            </a:r>
            <a:r>
              <a:rPr dirty="0" sz="1200">
                <a:latin typeface="Arial Narrow"/>
                <a:cs typeface="Arial Narrow"/>
              </a:rPr>
              <a:t>deosebirilor</a:t>
            </a:r>
            <a:r>
              <a:rPr dirty="0" sz="1200" spc="-15">
                <a:latin typeface="Arial Narrow"/>
                <a:cs typeface="Arial Narrow"/>
              </a:rPr>
              <a:t> </a:t>
            </a:r>
            <a:r>
              <a:rPr dirty="0" sz="1200">
                <a:latin typeface="Arial Narrow"/>
                <a:cs typeface="Arial Narrow"/>
              </a:rPr>
              <a:t>dintre</a:t>
            </a:r>
            <a:r>
              <a:rPr dirty="0" sz="1200" spc="-10">
                <a:latin typeface="Arial Narrow"/>
                <a:cs typeface="Arial Narrow"/>
              </a:rPr>
              <a:t> </a:t>
            </a:r>
            <a:r>
              <a:rPr dirty="0" sz="1200">
                <a:latin typeface="Arial Narrow"/>
                <a:cs typeface="Arial Narrow"/>
              </a:rPr>
              <a:t>noi</a:t>
            </a:r>
            <a:r>
              <a:rPr dirty="0" sz="1200" spc="-20">
                <a:latin typeface="Arial Narrow"/>
                <a:cs typeface="Arial Narrow"/>
              </a:rPr>
              <a:t> </a:t>
            </a:r>
            <a:r>
              <a:rPr dirty="0" sz="1200">
                <a:latin typeface="Arial Narrow"/>
                <a:cs typeface="Arial Narrow"/>
              </a:rPr>
              <a:t>și</a:t>
            </a:r>
            <a:r>
              <a:rPr dirty="0" sz="1200" spc="-15">
                <a:latin typeface="Arial Narrow"/>
                <a:cs typeface="Arial Narrow"/>
              </a:rPr>
              <a:t> </a:t>
            </a:r>
            <a:r>
              <a:rPr dirty="0" sz="1200">
                <a:latin typeface="Arial Narrow"/>
                <a:cs typeface="Arial Narrow"/>
              </a:rPr>
              <a:t>acei</a:t>
            </a:r>
            <a:r>
              <a:rPr dirty="0" sz="1200" spc="-15">
                <a:latin typeface="Arial Narrow"/>
                <a:cs typeface="Arial Narrow"/>
              </a:rPr>
              <a:t> </a:t>
            </a:r>
            <a:r>
              <a:rPr dirty="0" sz="1200" spc="-10">
                <a:latin typeface="Arial Narrow"/>
                <a:cs typeface="Arial Narrow"/>
              </a:rPr>
              <a:t>adolescenți;</a:t>
            </a:r>
            <a:endParaRPr sz="1200">
              <a:latin typeface="Arial Narrow"/>
              <a:cs typeface="Arial Narrow"/>
            </a:endParaRPr>
          </a:p>
          <a:p>
            <a:pPr lvl="1" marL="469900" indent="-228600">
              <a:lnSpc>
                <a:spcPct val="100000"/>
              </a:lnSpc>
              <a:spcBef>
                <a:spcPts val="35"/>
              </a:spcBef>
              <a:buAutoNum type="alphaLcPeriod"/>
              <a:tabLst>
                <a:tab pos="469900" algn="l"/>
              </a:tabLst>
            </a:pPr>
            <a:r>
              <a:rPr dirty="0" sz="1200">
                <a:latin typeface="Arial Narrow"/>
                <a:cs typeface="Arial Narrow"/>
              </a:rPr>
              <a:t>crearea</a:t>
            </a:r>
            <a:r>
              <a:rPr dirty="0" sz="1200" spc="-30">
                <a:latin typeface="Arial Narrow"/>
                <a:cs typeface="Arial Narrow"/>
              </a:rPr>
              <a:t> </a:t>
            </a:r>
            <a:r>
              <a:rPr dirty="0" sz="1200">
                <a:latin typeface="Arial Narrow"/>
                <a:cs typeface="Arial Narrow"/>
              </a:rPr>
              <a:t>de</a:t>
            </a:r>
            <a:r>
              <a:rPr dirty="0" sz="1200" spc="-25">
                <a:latin typeface="Arial Narrow"/>
                <a:cs typeface="Arial Narrow"/>
              </a:rPr>
              <a:t> </a:t>
            </a:r>
            <a:r>
              <a:rPr dirty="0" sz="1200">
                <a:latin typeface="Arial Narrow"/>
                <a:cs typeface="Arial Narrow"/>
              </a:rPr>
              <a:t>relații</a:t>
            </a:r>
            <a:r>
              <a:rPr dirty="0" sz="1200" spc="-30">
                <a:latin typeface="Arial Narrow"/>
                <a:cs typeface="Arial Narrow"/>
              </a:rPr>
              <a:t> </a:t>
            </a:r>
            <a:r>
              <a:rPr dirty="0" sz="1200">
                <a:latin typeface="Arial Narrow"/>
                <a:cs typeface="Arial Narrow"/>
              </a:rPr>
              <a:t>de</a:t>
            </a:r>
            <a:r>
              <a:rPr dirty="0" sz="1200" spc="-30">
                <a:latin typeface="Arial Narrow"/>
                <a:cs typeface="Arial Narrow"/>
              </a:rPr>
              <a:t> </a:t>
            </a:r>
            <a:r>
              <a:rPr dirty="0" sz="1200" spc="-10">
                <a:latin typeface="Arial Narrow"/>
                <a:cs typeface="Arial Narrow"/>
              </a:rPr>
              <a:t>amiciție;</a:t>
            </a:r>
            <a:endParaRPr sz="1200">
              <a:latin typeface="Arial Narrow"/>
              <a:cs typeface="Arial Narrow"/>
            </a:endParaRPr>
          </a:p>
          <a:p>
            <a:pPr lvl="1" marL="469265" indent="-227965">
              <a:lnSpc>
                <a:spcPct val="100000"/>
              </a:lnSpc>
              <a:spcBef>
                <a:spcPts val="45"/>
              </a:spcBef>
              <a:buAutoNum type="alphaLcPeriod"/>
              <a:tabLst>
                <a:tab pos="469265" algn="l"/>
              </a:tabLst>
            </a:pPr>
            <a:r>
              <a:rPr dirty="0" sz="1200" spc="-10">
                <a:latin typeface="Arial Narrow"/>
                <a:cs typeface="Arial Narrow"/>
              </a:rPr>
              <a:t>înțelegerea</a:t>
            </a:r>
            <a:r>
              <a:rPr dirty="0" sz="1200" spc="-5">
                <a:latin typeface="Arial Narrow"/>
                <a:cs typeface="Arial Narrow"/>
              </a:rPr>
              <a:t> </a:t>
            </a:r>
            <a:r>
              <a:rPr dirty="0" sz="1200">
                <a:latin typeface="Arial Narrow"/>
                <a:cs typeface="Arial Narrow"/>
              </a:rPr>
              <a:t>mai</a:t>
            </a:r>
            <a:r>
              <a:rPr dirty="0" sz="1200" spc="-10">
                <a:latin typeface="Arial Narrow"/>
                <a:cs typeface="Arial Narrow"/>
              </a:rPr>
              <a:t> profundă</a:t>
            </a:r>
            <a:r>
              <a:rPr dirty="0" sz="1200" spc="-15">
                <a:latin typeface="Arial Narrow"/>
                <a:cs typeface="Arial Narrow"/>
              </a:rPr>
              <a:t> </a:t>
            </a:r>
            <a:r>
              <a:rPr dirty="0" sz="1200">
                <a:latin typeface="Arial Narrow"/>
                <a:cs typeface="Arial Narrow"/>
              </a:rPr>
              <a:t>a</a:t>
            </a:r>
            <a:r>
              <a:rPr dirty="0" sz="1200" spc="-5">
                <a:latin typeface="Arial Narrow"/>
                <a:cs typeface="Arial Narrow"/>
              </a:rPr>
              <a:t> </a:t>
            </a:r>
            <a:r>
              <a:rPr dirty="0" sz="1200">
                <a:latin typeface="Arial Narrow"/>
                <a:cs typeface="Arial Narrow"/>
              </a:rPr>
              <a:t>lumii</a:t>
            </a:r>
            <a:r>
              <a:rPr dirty="0" sz="1200" spc="-10">
                <a:latin typeface="Arial Narrow"/>
                <a:cs typeface="Arial Narrow"/>
              </a:rPr>
              <a:t> </a:t>
            </a:r>
            <a:r>
              <a:rPr dirty="0" sz="1200">
                <a:latin typeface="Arial Narrow"/>
                <a:cs typeface="Arial Narrow"/>
              </a:rPr>
              <a:t>și</a:t>
            </a:r>
            <a:r>
              <a:rPr dirty="0" sz="1200" spc="-5">
                <a:latin typeface="Arial Narrow"/>
                <a:cs typeface="Arial Narrow"/>
              </a:rPr>
              <a:t> </a:t>
            </a:r>
            <a:r>
              <a:rPr dirty="0" sz="1200">
                <a:latin typeface="Arial Narrow"/>
                <a:cs typeface="Arial Narrow"/>
              </a:rPr>
              <a:t>a culturii</a:t>
            </a:r>
            <a:r>
              <a:rPr dirty="0" sz="1200" spc="-10">
                <a:latin typeface="Arial Narrow"/>
                <a:cs typeface="Arial Narrow"/>
              </a:rPr>
              <a:t> europene</a:t>
            </a:r>
            <a:r>
              <a:rPr dirty="0" sz="1200" spc="-5">
                <a:latin typeface="Arial Narrow"/>
                <a:cs typeface="Arial Narrow"/>
              </a:rPr>
              <a:t> </a:t>
            </a:r>
            <a:r>
              <a:rPr dirty="0" sz="1200">
                <a:latin typeface="Arial Narrow"/>
                <a:cs typeface="Arial Narrow"/>
              </a:rPr>
              <a:t>în</a:t>
            </a:r>
            <a:r>
              <a:rPr dirty="0" sz="1200" spc="-15">
                <a:latin typeface="Arial Narrow"/>
                <a:cs typeface="Arial Narrow"/>
              </a:rPr>
              <a:t> </a:t>
            </a:r>
            <a:r>
              <a:rPr dirty="0" sz="1200">
                <a:latin typeface="Arial Narrow"/>
                <a:cs typeface="Arial Narrow"/>
              </a:rPr>
              <a:t>care </a:t>
            </a:r>
            <a:r>
              <a:rPr dirty="0" sz="1200" spc="-10">
                <a:latin typeface="Arial Narrow"/>
                <a:cs typeface="Arial Narrow"/>
              </a:rPr>
              <a:t>trăim;</a:t>
            </a:r>
            <a:endParaRPr sz="1200">
              <a:latin typeface="Arial Narrow"/>
              <a:cs typeface="Arial Narrow"/>
            </a:endParaRPr>
          </a:p>
          <a:p>
            <a:pPr lvl="1" marL="469265" indent="-227965">
              <a:lnSpc>
                <a:spcPct val="100000"/>
              </a:lnSpc>
              <a:spcBef>
                <a:spcPts val="50"/>
              </a:spcBef>
              <a:buAutoNum type="alphaLcPeriod"/>
              <a:tabLst>
                <a:tab pos="469265" algn="l"/>
              </a:tabLst>
            </a:pPr>
            <a:r>
              <a:rPr dirty="0" sz="1200">
                <a:latin typeface="Arial Narrow"/>
                <a:cs typeface="Arial Narrow"/>
              </a:rPr>
              <a:t>altă</a:t>
            </a:r>
            <a:r>
              <a:rPr dirty="0" sz="1200" spc="-20">
                <a:latin typeface="Arial Narrow"/>
                <a:cs typeface="Arial Narrow"/>
              </a:rPr>
              <a:t> </a:t>
            </a:r>
            <a:r>
              <a:rPr dirty="0" sz="1200" spc="-10">
                <a:latin typeface="Arial Narrow"/>
                <a:cs typeface="Arial Narrow"/>
              </a:rPr>
              <a:t>variantă:………..</a:t>
            </a:r>
            <a:endParaRPr sz="1200">
              <a:latin typeface="Arial Narrow"/>
              <a:cs typeface="Arial Narrow"/>
            </a:endParaRPr>
          </a:p>
        </p:txBody>
      </p:sp>
      <p:sp>
        <p:nvSpPr>
          <p:cNvPr id="7" name="object 7" descr=""/>
          <p:cNvSpPr/>
          <p:nvPr/>
        </p:nvSpPr>
        <p:spPr>
          <a:xfrm>
            <a:off x="938936" y="961288"/>
            <a:ext cx="252095" cy="252095"/>
          </a:xfrm>
          <a:custGeom>
            <a:avLst/>
            <a:gdLst/>
            <a:ahLst/>
            <a:cxnLst/>
            <a:rect l="l" t="t" r="r" b="b"/>
            <a:pathLst>
              <a:path w="252094" h="252094">
                <a:moveTo>
                  <a:pt x="251917" y="125958"/>
                </a:moveTo>
                <a:lnTo>
                  <a:pt x="242017" y="76932"/>
                </a:lnTo>
                <a:lnTo>
                  <a:pt x="215022" y="36895"/>
                </a:lnTo>
                <a:lnTo>
                  <a:pt x="174984" y="9899"/>
                </a:lnTo>
                <a:lnTo>
                  <a:pt x="125958" y="0"/>
                </a:lnTo>
                <a:lnTo>
                  <a:pt x="76927" y="9899"/>
                </a:lnTo>
                <a:lnTo>
                  <a:pt x="36890" y="36895"/>
                </a:lnTo>
                <a:lnTo>
                  <a:pt x="9897" y="76932"/>
                </a:lnTo>
                <a:lnTo>
                  <a:pt x="0" y="125958"/>
                </a:lnTo>
                <a:lnTo>
                  <a:pt x="9897" y="174989"/>
                </a:lnTo>
                <a:lnTo>
                  <a:pt x="36890" y="215026"/>
                </a:lnTo>
                <a:lnTo>
                  <a:pt x="76927" y="242019"/>
                </a:lnTo>
                <a:lnTo>
                  <a:pt x="125958" y="251917"/>
                </a:lnTo>
                <a:lnTo>
                  <a:pt x="174984" y="242019"/>
                </a:lnTo>
                <a:lnTo>
                  <a:pt x="215022" y="215026"/>
                </a:lnTo>
                <a:lnTo>
                  <a:pt x="242017" y="174989"/>
                </a:lnTo>
                <a:lnTo>
                  <a:pt x="251917" y="125958"/>
                </a:lnTo>
                <a:close/>
              </a:path>
            </a:pathLst>
          </a:custGeom>
          <a:ln w="38099">
            <a:solidFill>
              <a:srgbClr val="FF4014"/>
            </a:solidFill>
          </a:ln>
        </p:spPr>
        <p:txBody>
          <a:bodyPr wrap="square" lIns="0" tIns="0" rIns="0" bIns="0" rtlCol="0"/>
          <a:lstStyle/>
          <a:p/>
        </p:txBody>
      </p:sp>
      <p:grpSp>
        <p:nvGrpSpPr>
          <p:cNvPr id="8" name="object 8" descr=""/>
          <p:cNvGrpSpPr/>
          <p:nvPr/>
        </p:nvGrpSpPr>
        <p:grpSpPr>
          <a:xfrm>
            <a:off x="933755" y="2140203"/>
            <a:ext cx="236854" cy="444500"/>
            <a:chOff x="933755" y="2140203"/>
            <a:chExt cx="236854" cy="444500"/>
          </a:xfrm>
        </p:grpSpPr>
        <p:sp>
          <p:nvSpPr>
            <p:cNvPr id="9" name="object 9" descr=""/>
            <p:cNvSpPr/>
            <p:nvPr/>
          </p:nvSpPr>
          <p:spPr>
            <a:xfrm>
              <a:off x="952805" y="2159254"/>
              <a:ext cx="189865" cy="250190"/>
            </a:xfrm>
            <a:custGeom>
              <a:avLst/>
              <a:gdLst/>
              <a:ahLst/>
              <a:cxnLst/>
              <a:rect l="l" t="t" r="r" b="b"/>
              <a:pathLst>
                <a:path w="189865" h="250189">
                  <a:moveTo>
                    <a:pt x="189824" y="124879"/>
                  </a:moveTo>
                  <a:lnTo>
                    <a:pt x="182365" y="76273"/>
                  </a:lnTo>
                  <a:lnTo>
                    <a:pt x="162024" y="36579"/>
                  </a:lnTo>
                  <a:lnTo>
                    <a:pt x="131855" y="9814"/>
                  </a:lnTo>
                  <a:lnTo>
                    <a:pt x="94912" y="0"/>
                  </a:lnTo>
                  <a:lnTo>
                    <a:pt x="57969" y="9814"/>
                  </a:lnTo>
                  <a:lnTo>
                    <a:pt x="27800" y="36579"/>
                  </a:lnTo>
                  <a:lnTo>
                    <a:pt x="7459" y="76273"/>
                  </a:lnTo>
                  <a:lnTo>
                    <a:pt x="0" y="124879"/>
                  </a:lnTo>
                  <a:lnTo>
                    <a:pt x="7459" y="173491"/>
                  </a:lnTo>
                  <a:lnTo>
                    <a:pt x="27800" y="213190"/>
                  </a:lnTo>
                  <a:lnTo>
                    <a:pt x="57969" y="239955"/>
                  </a:lnTo>
                  <a:lnTo>
                    <a:pt x="94912" y="249770"/>
                  </a:lnTo>
                  <a:lnTo>
                    <a:pt x="131855" y="239955"/>
                  </a:lnTo>
                  <a:lnTo>
                    <a:pt x="162024" y="213190"/>
                  </a:lnTo>
                  <a:lnTo>
                    <a:pt x="182365" y="173491"/>
                  </a:lnTo>
                  <a:lnTo>
                    <a:pt x="189824" y="124879"/>
                  </a:lnTo>
                  <a:close/>
                </a:path>
              </a:pathLst>
            </a:custGeom>
            <a:ln w="38101">
              <a:solidFill>
                <a:srgbClr val="FF4014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10" name="object 10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959383" y="2373655"/>
              <a:ext cx="211023" cy="211023"/>
            </a:xfrm>
            <a:prstGeom prst="rect">
              <a:avLst/>
            </a:prstGeom>
          </p:spPr>
        </p:pic>
      </p:grpSp>
      <p:pic>
        <p:nvPicPr>
          <p:cNvPr id="11" name="object 11" descr="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919086" y="2734614"/>
            <a:ext cx="204533" cy="204533"/>
          </a:xfrm>
          <a:prstGeom prst="rect">
            <a:avLst/>
          </a:prstGeom>
        </p:spPr>
      </p:pic>
      <p:pic>
        <p:nvPicPr>
          <p:cNvPr id="12" name="object 12" descr="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939431" y="3291560"/>
            <a:ext cx="250939" cy="415684"/>
          </a:xfrm>
          <a:prstGeom prst="rect">
            <a:avLst/>
          </a:prstGeom>
        </p:spPr>
      </p:pic>
      <p:sp>
        <p:nvSpPr>
          <p:cNvPr id="13" name="object 13" descr=""/>
          <p:cNvSpPr txBox="1"/>
          <p:nvPr/>
        </p:nvSpPr>
        <p:spPr>
          <a:xfrm>
            <a:off x="2531491" y="9239877"/>
            <a:ext cx="4773930" cy="375920"/>
          </a:xfrm>
          <a:prstGeom prst="rect">
            <a:avLst/>
          </a:prstGeom>
        </p:spPr>
        <p:txBody>
          <a:bodyPr wrap="square" lIns="0" tIns="2540" rIns="0" bIns="0" rtlCol="0" vert="horz">
            <a:spAutoFit/>
          </a:bodyPr>
          <a:lstStyle/>
          <a:p>
            <a:pPr algn="r" marR="6350">
              <a:lnSpc>
                <a:spcPts val="1410"/>
              </a:lnSpc>
              <a:spcBef>
                <a:spcPts val="20"/>
              </a:spcBef>
            </a:pPr>
            <a:r>
              <a:rPr dirty="0" sz="1200" b="1">
                <a:latin typeface="Arial Narrow"/>
                <a:cs typeface="Arial Narrow"/>
              </a:rPr>
              <a:t>130078</a:t>
            </a:r>
            <a:r>
              <a:rPr dirty="0" sz="1200" spc="-25" b="1">
                <a:latin typeface="Arial Narrow"/>
                <a:cs typeface="Arial Narrow"/>
              </a:rPr>
              <a:t> </a:t>
            </a:r>
            <a:r>
              <a:rPr dirty="0" sz="1200" b="1">
                <a:latin typeface="Arial Narrow"/>
                <a:cs typeface="Arial Narrow"/>
              </a:rPr>
              <a:t>mun.</a:t>
            </a:r>
            <a:r>
              <a:rPr dirty="0" sz="1200" spc="-15" b="1">
                <a:latin typeface="Arial Narrow"/>
                <a:cs typeface="Arial Narrow"/>
              </a:rPr>
              <a:t> </a:t>
            </a:r>
            <a:r>
              <a:rPr dirty="0" sz="1200" spc="-10" b="1">
                <a:latin typeface="Arial Narrow"/>
                <a:cs typeface="Arial Narrow"/>
              </a:rPr>
              <a:t>Târgoviște,</a:t>
            </a:r>
            <a:r>
              <a:rPr dirty="0" sz="1200" spc="-30" b="1">
                <a:latin typeface="Arial Narrow"/>
                <a:cs typeface="Arial Narrow"/>
              </a:rPr>
              <a:t> </a:t>
            </a:r>
            <a:r>
              <a:rPr dirty="0" sz="1200" b="1">
                <a:latin typeface="Arial Narrow"/>
                <a:cs typeface="Arial Narrow"/>
              </a:rPr>
              <a:t>jud.</a:t>
            </a:r>
            <a:r>
              <a:rPr dirty="0" sz="1200" spc="-20" b="1">
                <a:latin typeface="Arial Narrow"/>
                <a:cs typeface="Arial Narrow"/>
              </a:rPr>
              <a:t> </a:t>
            </a:r>
            <a:r>
              <a:rPr dirty="0" sz="1200" spc="-10" b="1">
                <a:latin typeface="Arial Narrow"/>
                <a:cs typeface="Arial Narrow"/>
              </a:rPr>
              <a:t>Dâmbovița,</a:t>
            </a:r>
            <a:r>
              <a:rPr dirty="0" sz="1200" spc="-30" b="1">
                <a:latin typeface="Arial Narrow"/>
                <a:cs typeface="Arial Narrow"/>
              </a:rPr>
              <a:t> </a:t>
            </a:r>
            <a:r>
              <a:rPr dirty="0" sz="1200" b="1">
                <a:latin typeface="Arial Narrow"/>
                <a:cs typeface="Arial Narrow"/>
              </a:rPr>
              <a:t>str.</a:t>
            </a:r>
            <a:r>
              <a:rPr dirty="0" sz="1200" spc="-20" b="1">
                <a:latin typeface="Arial Narrow"/>
                <a:cs typeface="Arial Narrow"/>
              </a:rPr>
              <a:t> </a:t>
            </a:r>
            <a:r>
              <a:rPr dirty="0" sz="1200" b="1">
                <a:latin typeface="Arial Narrow"/>
                <a:cs typeface="Arial Narrow"/>
              </a:rPr>
              <a:t>Lt.</a:t>
            </a:r>
            <a:r>
              <a:rPr dirty="0" sz="1200" spc="-25" b="1">
                <a:latin typeface="Arial Narrow"/>
                <a:cs typeface="Arial Narrow"/>
              </a:rPr>
              <a:t> </a:t>
            </a:r>
            <a:r>
              <a:rPr dirty="0" sz="1200" b="1">
                <a:latin typeface="Arial Narrow"/>
                <a:cs typeface="Arial Narrow"/>
              </a:rPr>
              <a:t>Pârvan</a:t>
            </a:r>
            <a:r>
              <a:rPr dirty="0" sz="1200" spc="-15" b="1">
                <a:latin typeface="Arial Narrow"/>
                <a:cs typeface="Arial Narrow"/>
              </a:rPr>
              <a:t> </a:t>
            </a:r>
            <a:r>
              <a:rPr dirty="0" sz="1200" b="1">
                <a:latin typeface="Arial Narrow"/>
                <a:cs typeface="Arial Narrow"/>
              </a:rPr>
              <a:t>Popescu,</a:t>
            </a:r>
            <a:r>
              <a:rPr dirty="0" sz="1200" spc="-20" b="1">
                <a:latin typeface="Arial Narrow"/>
                <a:cs typeface="Arial Narrow"/>
              </a:rPr>
              <a:t> </a:t>
            </a:r>
            <a:r>
              <a:rPr dirty="0" sz="1200" b="1">
                <a:latin typeface="Arial Narrow"/>
                <a:cs typeface="Arial Narrow"/>
              </a:rPr>
              <a:t>nr.</a:t>
            </a:r>
            <a:r>
              <a:rPr dirty="0" sz="1200" spc="-15" b="1">
                <a:latin typeface="Arial Narrow"/>
                <a:cs typeface="Arial Narrow"/>
              </a:rPr>
              <a:t> </a:t>
            </a:r>
            <a:r>
              <a:rPr dirty="0" sz="1200" spc="-25" b="1">
                <a:latin typeface="Arial Narrow"/>
                <a:cs typeface="Arial Narrow"/>
              </a:rPr>
              <a:t>60</a:t>
            </a:r>
            <a:endParaRPr sz="1200">
              <a:latin typeface="Arial Narrow"/>
              <a:cs typeface="Arial Narrow"/>
            </a:endParaRPr>
          </a:p>
          <a:p>
            <a:pPr algn="r" marR="5080">
              <a:lnSpc>
                <a:spcPts val="1410"/>
              </a:lnSpc>
            </a:pPr>
            <a:r>
              <a:rPr dirty="0" sz="1200" b="1">
                <a:latin typeface="Arial Narrow"/>
                <a:cs typeface="Arial Narrow"/>
              </a:rPr>
              <a:t>Tel/ fax. </a:t>
            </a:r>
            <a:r>
              <a:rPr dirty="0" sz="1200" spc="-10" b="1">
                <a:latin typeface="Arial Narrow"/>
                <a:cs typeface="Arial Narrow"/>
              </a:rPr>
              <a:t>0245211166</a:t>
            </a:r>
            <a:r>
              <a:rPr dirty="0" sz="1200" spc="5" b="1">
                <a:latin typeface="Arial Narrow"/>
                <a:cs typeface="Arial Narrow"/>
              </a:rPr>
              <a:t> </a:t>
            </a:r>
            <a:r>
              <a:rPr dirty="0" sz="1200" b="1">
                <a:latin typeface="Arial Narrow"/>
                <a:cs typeface="Arial Narrow"/>
              </a:rPr>
              <a:t>| email:</a:t>
            </a:r>
            <a:r>
              <a:rPr dirty="0" sz="1200" spc="20" b="1">
                <a:latin typeface="Arial Narrow"/>
                <a:cs typeface="Arial Narrow"/>
              </a:rPr>
              <a:t> </a:t>
            </a:r>
            <a:r>
              <a:rPr dirty="0" u="sng" sz="1200" spc="-10" b="1">
                <a:solidFill>
                  <a:srgbClr val="0462C1"/>
                </a:solidFill>
                <a:uFill>
                  <a:solidFill>
                    <a:srgbClr val="0462C1"/>
                  </a:solidFill>
                </a:uFill>
                <a:latin typeface="Arial Narrow"/>
                <a:cs typeface="Arial Narrow"/>
                <a:hlinkClick r:id="rId7"/>
              </a:rPr>
              <a:t>contact@balasadoamna.ro</a:t>
            </a:r>
            <a:r>
              <a:rPr dirty="0" u="none" sz="1200" spc="15" b="1">
                <a:solidFill>
                  <a:srgbClr val="0462C1"/>
                </a:solidFill>
                <a:latin typeface="Arial Narrow"/>
                <a:cs typeface="Arial Narrow"/>
              </a:rPr>
              <a:t> </a:t>
            </a:r>
            <a:r>
              <a:rPr dirty="0" u="none" sz="1200" b="1">
                <a:latin typeface="Arial Narrow"/>
                <a:cs typeface="Arial Narrow"/>
              </a:rPr>
              <a:t>|</a:t>
            </a:r>
            <a:r>
              <a:rPr dirty="0" u="none" sz="1200" spc="5" b="1">
                <a:latin typeface="Arial Narrow"/>
                <a:cs typeface="Arial Narrow"/>
              </a:rPr>
              <a:t> </a:t>
            </a:r>
            <a:r>
              <a:rPr dirty="0" u="sng" sz="1200" spc="-10" b="1">
                <a:solidFill>
                  <a:srgbClr val="0462C1"/>
                </a:solidFill>
                <a:uFill>
                  <a:solidFill>
                    <a:srgbClr val="0462C1"/>
                  </a:solidFill>
                </a:uFill>
                <a:latin typeface="Arial Narrow"/>
                <a:cs typeface="Arial Narrow"/>
                <a:hlinkClick r:id="rId8"/>
              </a:rPr>
              <a:t>www.balasadoamna.ro</a:t>
            </a:r>
            <a:endParaRPr sz="1200">
              <a:latin typeface="Arial Narrow"/>
              <a:cs typeface="Arial Narrow"/>
            </a:endParaRPr>
          </a:p>
        </p:txBody>
      </p:sp>
      <p:sp>
        <p:nvSpPr>
          <p:cNvPr id="14" name="object 14" descr="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25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20"/>
              </a:spcBef>
            </a:pPr>
            <a:r>
              <a:rPr dirty="0"/>
              <a:t>Pagina</a:t>
            </a:r>
            <a:r>
              <a:rPr dirty="0" spc="-10"/>
              <a:t> </a:t>
            </a:r>
            <a:fld id="{81D60167-4931-47E6-BA6A-407CBD079E47}" type="slidenum">
              <a:rPr dirty="0" b="1">
                <a:latin typeface="Arial Narrow"/>
                <a:cs typeface="Arial Narrow"/>
              </a:rPr>
              <a:t>1</a:t>
            </a:fld>
            <a:r>
              <a:rPr dirty="0" spc="-25" b="1">
                <a:latin typeface="Arial Narrow"/>
                <a:cs typeface="Arial Narrow"/>
              </a:rPr>
              <a:t> </a:t>
            </a:r>
            <a:r>
              <a:rPr dirty="0"/>
              <a:t>din</a:t>
            </a:r>
            <a:r>
              <a:rPr dirty="0" spc="-25"/>
              <a:t> </a:t>
            </a:r>
            <a:r>
              <a:rPr dirty="0" spc="-60" b="1">
                <a:latin typeface="Arial Narrow"/>
                <a:cs typeface="Arial Narrow"/>
              </a:rPr>
              <a:t>2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462C1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Microsoft Office PowerPoint</Application>
  <PresentationFormat>On-screen Show (4:3)</PresentationFormat>
  <ScaleCrop>false</ScaleCrop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Marian Dobrescu</dc:creator>
  <dcterms:created xsi:type="dcterms:W3CDTF">2025-06-10T16:19:22Z</dcterms:created>
  <dcterms:modified xsi:type="dcterms:W3CDTF">2025-06-10T16:19:22Z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2025-06-10T00:00:00Z</vt:filetime>
  </property>
  <property fmtid="{D5CDD505-2E9C-101B-9397-08002B2CF9AE}" pid="3" name="Creator">
    <vt:lpwstr>Writer</vt:lpwstr>
  </property>
  <property fmtid="{D5CDD505-2E9C-101B-9397-08002B2CF9AE}" pid="4" name="LastSaved">
    <vt:filetime>2025-06-10T00:00:00Z</vt:filetime>
  </property>
  <property fmtid="{D5CDD505-2E9C-101B-9397-08002B2CF9AE}" pid="5" name="Producer">
    <vt:lpwstr>ConvertAPI</vt:lpwstr>
  </property>
</Properties>
</file>